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9" r:id="rId4"/>
    <p:sldMasterId id="2147483710" r:id="rId5"/>
    <p:sldMasterId id="2147483711" r:id="rId6"/>
    <p:sldMasterId id="2147483712" r:id="rId7"/>
    <p:sldMasterId id="214748371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e58aabdb42_0_3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e58aabdb42_0_3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e58aabdb42_0_35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e58aabdb42_0_3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b84c498391_2_5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1" name="Google Shape;1671;gb84c498391_2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b84c498391_2_5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3" name="Google Shape;1693;gb84c498391_2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b84c498391_2_6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gb84c498391_2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b84c498391_2_7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8" name="Google Shape;1828;gb84c498391_2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b84c498391_2_8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5" name="Google Shape;1935;gb84c498391_2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e58aabdb42_0_37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e58aabdb42_0_3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e58aabdb42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ge58aabdb42_4_75:notes"/>
          <p:cNvSpPr/>
          <p:nvPr>
            <p:ph idx="2" type="sldImg"/>
          </p:nvPr>
        </p:nvSpPr>
        <p:spPr>
          <a:xfrm>
            <a:off x="1714753" y="685800"/>
            <a:ext cx="342916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e58aabdb42_2_317:notes"/>
          <p:cNvSpPr txBox="1"/>
          <p:nvPr>
            <p:ph idx="1" type="body"/>
          </p:nvPr>
        </p:nvSpPr>
        <p:spPr>
          <a:xfrm>
            <a:off x="685494" y="4342944"/>
            <a:ext cx="5487000" cy="4114500"/>
          </a:xfrm>
          <a:prstGeom prst="rect">
            <a:avLst/>
          </a:prstGeom>
        </p:spPr>
        <p:txBody>
          <a:bodyPr anchorCtr="0" anchor="t" bIns="86100" lIns="86100" spcFirstLastPara="1" rIns="86100" wrap="square" tIns="86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e58aabdb42_2_317:notes"/>
          <p:cNvSpPr/>
          <p:nvPr>
            <p:ph idx="2" type="sldImg"/>
          </p:nvPr>
        </p:nvSpPr>
        <p:spPr>
          <a:xfrm>
            <a:off x="958452" y="686475"/>
            <a:ext cx="4941000" cy="3428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58aabdb42_0_23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58aabdb42_0_2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e58aabdb42_0_37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e58aabdb42_0_3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on the domains (28 domains) of 20 chains.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"Check if templates were turned off"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e58c807ed5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e58c807e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e58c80b745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e58c80b74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e58c80b745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e58c80b74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e58c80b745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e58c80b7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e58c80b745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e58c80b7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e58c80b745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e58c80b74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b84fb25a2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b84fb25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e58c80b745_0_3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e58c80b74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e58c80b745_0_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e58c80b74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58aabdb42_0_23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58aabdb42_0_2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e58c80b745_0_3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e58c80b745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e58c80b745_0_3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e58c80b745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e58aabdb42_0_22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e58aabdb42_0_2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e58aabdb42_0_38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e58aabdb42_0_3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e58c80b745_0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e58c80b74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b84c498391_2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b84c49839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b84c498391_2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b84c498391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b84c498391_2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b84c498391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b84c498391_2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b84c498391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b84c498391_2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b84c498391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58aabdb42_0_23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58aabdb42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e58c80b745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e58c80b74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e58c80b745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e58c80b74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e58aabdb42_0_38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e58aabdb42_0_3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e58aabdb42_0_378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e58aabdb42_0_3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b84c498391_2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b84c49839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code:</a:t>
            </a:r>
            <a:br>
              <a:rPr lang="en"/>
            </a:br>
            <a:r>
              <a:rPr lang="en"/>
              <a:t>https://colab.research.google.com/github/sokrypton/ColabFold/blob/main/beta/alphafold_output_at_each_recycle.ipynb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e58aabdb42_0_38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e58aabdb42_0_3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e58aabdb42_0_23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e58aabdb42_0_2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58aabdb42_0_24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58aabdb42_0_2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58aabdb42_0_25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58aabdb42_0_2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e58aabdb42_0_27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e58aabdb42_0_2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e58aabdb42_0_29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e58aabdb42_0_2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e58aabdb42_0_32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e58aabdb42_0_3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371600" y="3886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722313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457200" y="1535113"/>
            <a:ext cx="4040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4" name="Google Shape;94;p20"/>
          <p:cNvSpPr txBox="1"/>
          <p:nvPr>
            <p:ph idx="3" type="body"/>
          </p:nvPr>
        </p:nvSpPr>
        <p:spPr>
          <a:xfrm>
            <a:off x="4645025" y="1535113"/>
            <a:ext cx="4041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5" name="Google Shape;95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73050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 type="objOnly">
  <p:cSld name="OBJECT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457200" y="274638"/>
            <a:ext cx="8229600" cy="5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4" name="Google Shape;144;p2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4" name="Google Shape;174;p33"/>
          <p:cNvSpPr txBox="1"/>
          <p:nvPr>
            <p:ph idx="2" type="body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33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7" name="Google Shape;187;p35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3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6"/>
          <p:cNvSpPr/>
          <p:nvPr>
            <p:ph idx="2" type="pic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5" name="Google Shape;195;p3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3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idx="1" type="body"/>
          </p:nvPr>
        </p:nvSpPr>
        <p:spPr>
          <a:xfrm rot="5400000">
            <a:off x="623094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3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4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4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and Content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43"/>
          <p:cNvSpPr txBox="1"/>
          <p:nvPr>
            <p:ph idx="1" type="body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4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4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4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44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44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4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4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4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2" type="body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4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4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4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8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48"/>
          <p:cNvSpPr txBox="1"/>
          <p:nvPr>
            <p:ph idx="2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4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4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49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49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4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Google Shape;275;p4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4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50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0" name="Google Shape;280;p5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5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5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type="title"/>
          </p:nvPr>
        </p:nvSpPr>
        <p:spPr>
          <a:xfrm rot="5400000">
            <a:off x="4623599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51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5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5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5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5" name="Google Shape;295;p5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p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9" name="Google Shape;299;p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5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3" name="Google Shape;303;p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" name="Google Shape;306;p56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7" name="Google Shape;307;p56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" name="Google Shape;308;p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" name="Google Shape;311;p5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8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" name="Google Shape;314;p58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8" name="Google Shape;318;p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60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2" name="Google Shape;322;p60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3" name="Google Shape;323;p60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4" name="Google Shape;324;p6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1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7" name="Google Shape;327;p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2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62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336" name="Google Shape;336;p6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" name="Google Shape;337;p6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" name="Google Shape;338;p6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" name="Google Shape;339;p6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5"/>
          <p:cNvSpPr txBox="1"/>
          <p:nvPr>
            <p:ph idx="12" type="sldNum"/>
          </p:nvPr>
        </p:nvSpPr>
        <p:spPr>
          <a:xfrm>
            <a:off x="6458016" y="6356350"/>
            <a:ext cx="257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5"/>
          <p:cNvSpPr txBox="1"/>
          <p:nvPr>
            <p:ph type="title"/>
          </p:nvPr>
        </p:nvSpPr>
        <p:spPr>
          <a:xfrm>
            <a:off x="114301" y="323681"/>
            <a:ext cx="8915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65"/>
          <p:cNvSpPr txBox="1"/>
          <p:nvPr>
            <p:ph idx="1" type="body"/>
          </p:nvPr>
        </p:nvSpPr>
        <p:spPr>
          <a:xfrm>
            <a:off x="114301" y="6354158"/>
            <a:ext cx="3745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346" name="Google Shape;346;p6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" name="Google Shape;347;p6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9" name="Google Shape;349;p6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6245225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6245225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2" name="Google Shape;292;p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7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72.png"/><Relationship Id="rId9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96.png"/><Relationship Id="rId7" Type="http://schemas.openxmlformats.org/officeDocument/2006/relationships/image" Target="../media/image98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47.png"/><Relationship Id="rId9" Type="http://schemas.openxmlformats.org/officeDocument/2006/relationships/image" Target="../media/image45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Relationship Id="rId6" Type="http://schemas.openxmlformats.org/officeDocument/2006/relationships/image" Target="../media/image58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9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50.png"/><Relationship Id="rId7" Type="http://schemas.openxmlformats.org/officeDocument/2006/relationships/image" Target="../media/image71.png"/><Relationship Id="rId8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Relationship Id="rId4" Type="http://schemas.openxmlformats.org/officeDocument/2006/relationships/image" Target="../media/image60.png"/><Relationship Id="rId5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0.png"/><Relationship Id="rId4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3.png"/><Relationship Id="rId4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9.png"/><Relationship Id="rId4" Type="http://schemas.openxmlformats.org/officeDocument/2006/relationships/image" Target="../media/image8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2.png"/><Relationship Id="rId4" Type="http://schemas.openxmlformats.org/officeDocument/2006/relationships/image" Target="../media/image75.png"/><Relationship Id="rId5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1.png"/><Relationship Id="rId4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4.gif"/><Relationship Id="rId4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Relationship Id="rId8" Type="http://schemas.openxmlformats.org/officeDocument/2006/relationships/image" Target="../media/image8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0.gif"/><Relationship Id="rId4" Type="http://schemas.openxmlformats.org/officeDocument/2006/relationships/image" Target="../media/image8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8.png"/></Relationships>
</file>

<file path=ppt/slides/_rels/slide46.xml.rels><?xml version="1.0" encoding="UTF-8" standalone="yes"?><Relationships xmlns="http://schemas.openxmlformats.org/package/2006/relationships"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2.png"/><Relationship Id="rId4" Type="http://schemas.openxmlformats.org/officeDocument/2006/relationships/image" Target="../media/image104.png"/><Relationship Id="rId9" Type="http://schemas.openxmlformats.org/officeDocument/2006/relationships/image" Target="../media/image93.png"/><Relationship Id="rId5" Type="http://schemas.openxmlformats.org/officeDocument/2006/relationships/image" Target="../media/image95.png"/><Relationship Id="rId6" Type="http://schemas.openxmlformats.org/officeDocument/2006/relationships/image" Target="../media/image99.png"/><Relationship Id="rId7" Type="http://schemas.openxmlformats.org/officeDocument/2006/relationships/image" Target="../media/image91.png"/><Relationship Id="rId8" Type="http://schemas.openxmlformats.org/officeDocument/2006/relationships/image" Target="../media/image9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7.jp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7"/>
          <p:cNvSpPr txBox="1"/>
          <p:nvPr>
            <p:ph type="ctrTitle"/>
          </p:nvPr>
        </p:nvSpPr>
        <p:spPr>
          <a:xfrm>
            <a:off x="311700" y="92971"/>
            <a:ext cx="8520600" cy="13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ColabFold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22"/>
              <a:t>Making Protein folding accessible to all via Google Colab</a:t>
            </a:r>
            <a:endParaRPr sz="2422"/>
          </a:p>
        </p:txBody>
      </p:sp>
      <p:pic>
        <p:nvPicPr>
          <p:cNvPr id="355" name="Google Shape;355;p67"/>
          <p:cNvPicPr preferRelativeResize="0"/>
          <p:nvPr/>
        </p:nvPicPr>
        <p:blipFill rotWithShape="1">
          <a:blip r:embed="rId3">
            <a:alphaModFix/>
          </a:blip>
          <a:srcRect b="0" l="5188" r="5197" t="0"/>
          <a:stretch/>
        </p:blipFill>
        <p:spPr>
          <a:xfrm>
            <a:off x="6530975" y="4386200"/>
            <a:ext cx="990600" cy="131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56" name="Google Shape;356;p67"/>
          <p:cNvSpPr txBox="1"/>
          <p:nvPr/>
        </p:nvSpPr>
        <p:spPr>
          <a:xfrm>
            <a:off x="6420251" y="5696775"/>
            <a:ext cx="110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Milot Mirdita</a:t>
            </a:r>
            <a:endParaRPr/>
          </a:p>
        </p:txBody>
      </p:sp>
      <p:pic>
        <p:nvPicPr>
          <p:cNvPr id="357" name="Google Shape;357;p67"/>
          <p:cNvPicPr preferRelativeResize="0"/>
          <p:nvPr/>
        </p:nvPicPr>
        <p:blipFill rotWithShape="1">
          <a:blip r:embed="rId4">
            <a:alphaModFix/>
          </a:blip>
          <a:srcRect b="0" l="11679" r="8102" t="0"/>
          <a:stretch/>
        </p:blipFill>
        <p:spPr>
          <a:xfrm>
            <a:off x="7780537" y="4423975"/>
            <a:ext cx="990600" cy="123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58" name="Google Shape;358;p67"/>
          <p:cNvSpPr txBox="1"/>
          <p:nvPr/>
        </p:nvSpPr>
        <p:spPr>
          <a:xfrm>
            <a:off x="7656325" y="5696775"/>
            <a:ext cx="123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Steinegger</a:t>
            </a:r>
            <a:endParaRPr/>
          </a:p>
        </p:txBody>
      </p:sp>
      <p:sp>
        <p:nvSpPr>
          <p:cNvPr id="359" name="Google Shape;359;p67"/>
          <p:cNvSpPr txBox="1"/>
          <p:nvPr/>
        </p:nvSpPr>
        <p:spPr>
          <a:xfrm>
            <a:off x="6420250" y="3917350"/>
            <a:ext cx="7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</a:t>
            </a:r>
            <a:r>
              <a:rPr b="1" lang="en"/>
              <a:t>ith</a:t>
            </a:r>
            <a:endParaRPr b="1"/>
          </a:p>
        </p:txBody>
      </p:sp>
      <p:pic>
        <p:nvPicPr>
          <p:cNvPr id="360" name="Google Shape;36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176" y="6127377"/>
            <a:ext cx="847278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7"/>
          <p:cNvSpPr txBox="1"/>
          <p:nvPr/>
        </p:nvSpPr>
        <p:spPr>
          <a:xfrm>
            <a:off x="7518175" y="6235075"/>
            <a:ext cx="15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@thesteinegger</a:t>
            </a:r>
            <a:endParaRPr/>
          </a:p>
        </p:txBody>
      </p:sp>
      <p:sp>
        <p:nvSpPr>
          <p:cNvPr id="362" name="Google Shape;362;p67"/>
          <p:cNvSpPr txBox="1"/>
          <p:nvPr/>
        </p:nvSpPr>
        <p:spPr>
          <a:xfrm>
            <a:off x="6203675" y="6235075"/>
            <a:ext cx="15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@milot_mirdita</a:t>
            </a:r>
            <a:endParaRPr/>
          </a:p>
        </p:txBody>
      </p:sp>
      <p:pic>
        <p:nvPicPr>
          <p:cNvPr id="363" name="Google Shape;363;p67"/>
          <p:cNvPicPr preferRelativeResize="0"/>
          <p:nvPr/>
        </p:nvPicPr>
        <p:blipFill rotWithShape="1">
          <a:blip r:embed="rId6">
            <a:alphaModFix/>
          </a:blip>
          <a:srcRect b="0" l="3077" r="16993" t="0"/>
          <a:stretch/>
        </p:blipFill>
        <p:spPr>
          <a:xfrm>
            <a:off x="6298425" y="1872674"/>
            <a:ext cx="2596903" cy="18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7"/>
          <p:cNvPicPr preferRelativeResize="0"/>
          <p:nvPr/>
        </p:nvPicPr>
        <p:blipFill rotWithShape="1">
          <a:blip r:embed="rId7">
            <a:alphaModFix/>
          </a:blip>
          <a:srcRect b="0" l="0" r="45937" t="0"/>
          <a:stretch/>
        </p:blipFill>
        <p:spPr>
          <a:xfrm>
            <a:off x="613900" y="1876525"/>
            <a:ext cx="3073674" cy="35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7"/>
          <p:cNvPicPr preferRelativeResize="0"/>
          <p:nvPr/>
        </p:nvPicPr>
        <p:blipFill rotWithShape="1">
          <a:blip r:embed="rId7">
            <a:alphaModFix/>
          </a:blip>
          <a:srcRect b="6347" l="67838" r="0" t="14312"/>
          <a:stretch/>
        </p:blipFill>
        <p:spPr>
          <a:xfrm>
            <a:off x="3562475" y="1872686"/>
            <a:ext cx="2421397" cy="367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7"/>
          <p:cNvSpPr txBox="1"/>
          <p:nvPr/>
        </p:nvSpPr>
        <p:spPr>
          <a:xfrm>
            <a:off x="512882" y="5696900"/>
            <a:ext cx="471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github.com/sokrypton/ColabFold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6"/>
          <p:cNvSpPr txBox="1"/>
          <p:nvPr/>
        </p:nvSpPr>
        <p:spPr>
          <a:xfrm>
            <a:off x="5745575" y="268477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</a:t>
            </a:r>
            <a:endParaRPr/>
          </a:p>
        </p:txBody>
      </p:sp>
      <p:sp>
        <p:nvSpPr>
          <p:cNvPr id="1316" name="Google Shape;1316;p76"/>
          <p:cNvSpPr txBox="1"/>
          <p:nvPr/>
        </p:nvSpPr>
        <p:spPr>
          <a:xfrm>
            <a:off x="475975" y="847650"/>
            <a:ext cx="84984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Alphafold2 - New Critical detail </a:t>
            </a:r>
            <a:r>
              <a:rPr b="1" lang="en" sz="2200">
                <a:solidFill>
                  <a:srgbClr val="FF0000"/>
                </a:solidFill>
              </a:rPr>
              <a:t>Recycling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1317" name="Google Shape;1317;p76"/>
          <p:cNvSpPr txBox="1"/>
          <p:nvPr/>
        </p:nvSpPr>
        <p:spPr>
          <a:xfrm>
            <a:off x="2850200" y="4659825"/>
            <a:ext cx="1058700" cy="4119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</a:t>
            </a:r>
            <a:endParaRPr/>
          </a:p>
        </p:txBody>
      </p:sp>
      <p:grpSp>
        <p:nvGrpSpPr>
          <p:cNvPr id="1318" name="Google Shape;1318;p76"/>
          <p:cNvGrpSpPr/>
          <p:nvPr/>
        </p:nvGrpSpPr>
        <p:grpSpPr>
          <a:xfrm>
            <a:off x="3897613" y="2299400"/>
            <a:ext cx="1274607" cy="1188352"/>
            <a:chOff x="2137718" y="5158900"/>
            <a:chExt cx="520269" cy="485041"/>
          </a:xfrm>
        </p:grpSpPr>
        <p:sp>
          <p:nvSpPr>
            <p:cNvPr id="1319" name="Google Shape;1319;p76"/>
            <p:cNvSpPr/>
            <p:nvPr/>
          </p:nvSpPr>
          <p:spPr>
            <a:xfrm>
              <a:off x="2343609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6"/>
            <p:cNvSpPr/>
            <p:nvPr/>
          </p:nvSpPr>
          <p:spPr>
            <a:xfrm>
              <a:off x="2343609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2343609" y="554674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6"/>
            <p:cNvSpPr/>
            <p:nvPr/>
          </p:nvSpPr>
          <p:spPr>
            <a:xfrm>
              <a:off x="2137718" y="526325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6"/>
            <p:cNvSpPr/>
            <p:nvPr/>
          </p:nvSpPr>
          <p:spPr>
            <a:xfrm>
              <a:off x="2137718" y="544336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6"/>
            <p:cNvSpPr/>
            <p:nvPr/>
          </p:nvSpPr>
          <p:spPr>
            <a:xfrm>
              <a:off x="2557187" y="535553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6"/>
            <p:cNvSpPr/>
            <p:nvPr/>
          </p:nvSpPr>
          <p:spPr>
            <a:xfrm>
              <a:off x="2343609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6" name="Google Shape;1326;p76"/>
            <p:cNvCxnSpPr>
              <a:stCxn id="1322" idx="7"/>
              <a:endCxn id="1322" idx="7"/>
            </p:cNvCxnSpPr>
            <p:nvPr/>
          </p:nvCxnSpPr>
          <p:spPr>
            <a:xfrm>
              <a:off x="2223756" y="5277492"/>
              <a:ext cx="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7" name="Google Shape;1327;p76"/>
            <p:cNvCxnSpPr>
              <a:stCxn id="1325" idx="2"/>
              <a:endCxn id="1322" idx="7"/>
            </p:cNvCxnSpPr>
            <p:nvPr/>
          </p:nvCxnSpPr>
          <p:spPr>
            <a:xfrm flipH="1">
              <a:off x="2223609" y="5207500"/>
              <a:ext cx="120000" cy="6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8" name="Google Shape;1328;p76"/>
            <p:cNvCxnSpPr>
              <a:stCxn id="1322" idx="6"/>
              <a:endCxn id="1319" idx="2"/>
            </p:cNvCxnSpPr>
            <p:nvPr/>
          </p:nvCxnSpPr>
          <p:spPr>
            <a:xfrm>
              <a:off x="2238518" y="5311858"/>
              <a:ext cx="105000" cy="24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9" name="Google Shape;1329;p76"/>
            <p:cNvCxnSpPr>
              <a:stCxn id="1319" idx="3"/>
              <a:endCxn id="1323" idx="7"/>
            </p:cNvCxnSpPr>
            <p:nvPr/>
          </p:nvCxnSpPr>
          <p:spPr>
            <a:xfrm flipH="1">
              <a:off x="2223671" y="5371146"/>
              <a:ext cx="134700" cy="86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0" name="Google Shape;1330;p76"/>
            <p:cNvCxnSpPr>
              <a:stCxn id="1322" idx="5"/>
              <a:endCxn id="1320" idx="1"/>
            </p:cNvCxnSpPr>
            <p:nvPr/>
          </p:nvCxnSpPr>
          <p:spPr>
            <a:xfrm>
              <a:off x="2223756" y="5346223"/>
              <a:ext cx="134700" cy="85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1" name="Google Shape;1331;p76"/>
            <p:cNvCxnSpPr>
              <a:stCxn id="1323" idx="6"/>
              <a:endCxn id="1320" idx="2"/>
            </p:cNvCxnSpPr>
            <p:nvPr/>
          </p:nvCxnSpPr>
          <p:spPr>
            <a:xfrm flipH="1" rot="10800000">
              <a:off x="2238518" y="5466168"/>
              <a:ext cx="105000" cy="25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2" name="Google Shape;1332;p76"/>
            <p:cNvCxnSpPr>
              <a:stCxn id="1323" idx="5"/>
              <a:endCxn id="1321" idx="2"/>
            </p:cNvCxnSpPr>
            <p:nvPr/>
          </p:nvCxnSpPr>
          <p:spPr>
            <a:xfrm>
              <a:off x="2223756" y="5526333"/>
              <a:ext cx="120000" cy="690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3" name="Google Shape;1333;p76"/>
            <p:cNvCxnSpPr>
              <a:stCxn id="1325" idx="6"/>
              <a:endCxn id="1324" idx="1"/>
            </p:cNvCxnSpPr>
            <p:nvPr/>
          </p:nvCxnSpPr>
          <p:spPr>
            <a:xfrm>
              <a:off x="2444409" y="5207500"/>
              <a:ext cx="127500" cy="162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4" name="Google Shape;1334;p76"/>
            <p:cNvCxnSpPr>
              <a:stCxn id="1319" idx="6"/>
              <a:endCxn id="1324" idx="2"/>
            </p:cNvCxnSpPr>
            <p:nvPr/>
          </p:nvCxnSpPr>
          <p:spPr>
            <a:xfrm>
              <a:off x="2444409" y="5336780"/>
              <a:ext cx="112800" cy="67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5" name="Google Shape;1335;p76"/>
            <p:cNvCxnSpPr>
              <a:stCxn id="1320" idx="6"/>
              <a:endCxn id="1324" idx="2"/>
            </p:cNvCxnSpPr>
            <p:nvPr/>
          </p:nvCxnSpPr>
          <p:spPr>
            <a:xfrm flipH="1" rot="10800000">
              <a:off x="2444409" y="5404261"/>
              <a:ext cx="112800" cy="61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6" name="Google Shape;1336;p76"/>
            <p:cNvCxnSpPr>
              <a:stCxn id="1321" idx="6"/>
              <a:endCxn id="1324" idx="3"/>
            </p:cNvCxnSpPr>
            <p:nvPr/>
          </p:nvCxnSpPr>
          <p:spPr>
            <a:xfrm flipH="1" rot="10800000">
              <a:off x="2444409" y="5438441"/>
              <a:ext cx="127500" cy="156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37" name="Google Shape;1337;p76"/>
          <p:cNvCxnSpPr>
            <a:stCxn id="1324" idx="6"/>
            <a:endCxn id="1315" idx="1"/>
          </p:cNvCxnSpPr>
          <p:nvPr/>
        </p:nvCxnSpPr>
        <p:spPr>
          <a:xfrm flipH="1" rot="10800000">
            <a:off x="5172220" y="2890635"/>
            <a:ext cx="573300" cy="96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8" name="Google Shape;1338;p76"/>
          <p:cNvSpPr/>
          <p:nvPr/>
        </p:nvSpPr>
        <p:spPr>
          <a:xfrm>
            <a:off x="2078500" y="4647525"/>
            <a:ext cx="436500" cy="436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pdb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1339" name="Google Shape;1339;p76"/>
          <p:cNvCxnSpPr>
            <a:stCxn id="1340" idx="3"/>
            <a:endCxn id="1322" idx="2"/>
          </p:cNvCxnSpPr>
          <p:nvPr/>
        </p:nvCxnSpPr>
        <p:spPr>
          <a:xfrm>
            <a:off x="2863150" y="2543700"/>
            <a:ext cx="1034400" cy="1305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1" name="Google Shape;1341;p76"/>
          <p:cNvCxnSpPr>
            <a:stCxn id="1342" idx="2"/>
            <a:endCxn id="1338" idx="0"/>
          </p:cNvCxnSpPr>
          <p:nvPr/>
        </p:nvCxnSpPr>
        <p:spPr>
          <a:xfrm>
            <a:off x="2296750" y="3782500"/>
            <a:ext cx="0" cy="864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3" name="Google Shape;1343;p76"/>
          <p:cNvCxnSpPr>
            <a:stCxn id="1338" idx="6"/>
            <a:endCxn id="1317" idx="1"/>
          </p:cNvCxnSpPr>
          <p:nvPr/>
        </p:nvCxnSpPr>
        <p:spPr>
          <a:xfrm>
            <a:off x="2515000" y="4865775"/>
            <a:ext cx="3351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4" name="Google Shape;1344;p76"/>
          <p:cNvSpPr txBox="1"/>
          <p:nvPr/>
        </p:nvSpPr>
        <p:spPr>
          <a:xfrm>
            <a:off x="475975" y="1996950"/>
            <a:ext cx="1132800" cy="471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endParaRPr/>
          </a:p>
        </p:txBody>
      </p:sp>
      <p:sp>
        <p:nvSpPr>
          <p:cNvPr id="1340" name="Google Shape;1340;p76"/>
          <p:cNvSpPr txBox="1"/>
          <p:nvPr/>
        </p:nvSpPr>
        <p:spPr>
          <a:xfrm>
            <a:off x="1730350" y="1996950"/>
            <a:ext cx="1132800" cy="1093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</p:txBody>
      </p:sp>
      <p:sp>
        <p:nvSpPr>
          <p:cNvPr id="1342" name="Google Shape;1342;p76"/>
          <p:cNvSpPr txBox="1"/>
          <p:nvPr/>
        </p:nvSpPr>
        <p:spPr>
          <a:xfrm>
            <a:off x="1730350" y="3311500"/>
            <a:ext cx="1132800" cy="471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PSSM</a:t>
            </a:r>
            <a:endParaRPr/>
          </a:p>
        </p:txBody>
      </p:sp>
      <p:cxnSp>
        <p:nvCxnSpPr>
          <p:cNvPr id="1345" name="Google Shape;1345;p76"/>
          <p:cNvCxnSpPr>
            <a:stCxn id="1340" idx="2"/>
            <a:endCxn id="1342" idx="0"/>
          </p:cNvCxnSpPr>
          <p:nvPr/>
        </p:nvCxnSpPr>
        <p:spPr>
          <a:xfrm>
            <a:off x="2296750" y="3090450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6" name="Google Shape;1346;p76"/>
          <p:cNvCxnSpPr>
            <a:stCxn id="1344" idx="0"/>
            <a:endCxn id="1347" idx="2"/>
          </p:cNvCxnSpPr>
          <p:nvPr/>
        </p:nvCxnSpPr>
        <p:spPr>
          <a:xfrm rot="-5400000">
            <a:off x="1150075" y="1599450"/>
            <a:ext cx="289800" cy="50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76"/>
          <p:cNvSpPr/>
          <p:nvPr/>
        </p:nvSpPr>
        <p:spPr>
          <a:xfrm>
            <a:off x="1547475" y="1488775"/>
            <a:ext cx="436500" cy="436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seq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1348" name="Google Shape;1348;p76"/>
          <p:cNvCxnSpPr>
            <a:stCxn id="1347" idx="6"/>
            <a:endCxn id="1340" idx="0"/>
          </p:cNvCxnSpPr>
          <p:nvPr/>
        </p:nvCxnSpPr>
        <p:spPr>
          <a:xfrm>
            <a:off x="1983975" y="1707025"/>
            <a:ext cx="312900" cy="2898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9" name="Google Shape;1349;p76"/>
          <p:cNvSpPr/>
          <p:nvPr/>
        </p:nvSpPr>
        <p:spPr>
          <a:xfrm>
            <a:off x="595879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76"/>
          <p:cNvSpPr/>
          <p:nvPr/>
        </p:nvSpPr>
        <p:spPr>
          <a:xfrm>
            <a:off x="652271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76"/>
          <p:cNvSpPr/>
          <p:nvPr/>
        </p:nvSpPr>
        <p:spPr>
          <a:xfrm>
            <a:off x="76505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76"/>
          <p:cNvSpPr/>
          <p:nvPr/>
        </p:nvSpPr>
        <p:spPr>
          <a:xfrm>
            <a:off x="821447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76"/>
          <p:cNvSpPr/>
          <p:nvPr/>
        </p:nvSpPr>
        <p:spPr>
          <a:xfrm>
            <a:off x="87783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76"/>
          <p:cNvSpPr/>
          <p:nvPr/>
        </p:nvSpPr>
        <p:spPr>
          <a:xfrm>
            <a:off x="99062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76"/>
          <p:cNvSpPr/>
          <p:nvPr/>
        </p:nvSpPr>
        <p:spPr>
          <a:xfrm>
            <a:off x="1047014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76"/>
          <p:cNvSpPr/>
          <p:nvPr/>
        </p:nvSpPr>
        <p:spPr>
          <a:xfrm>
            <a:off x="115979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76"/>
          <p:cNvSpPr/>
          <p:nvPr/>
        </p:nvSpPr>
        <p:spPr>
          <a:xfrm>
            <a:off x="1216190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76"/>
          <p:cNvSpPr/>
          <p:nvPr/>
        </p:nvSpPr>
        <p:spPr>
          <a:xfrm>
            <a:off x="127258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76"/>
          <p:cNvSpPr/>
          <p:nvPr/>
        </p:nvSpPr>
        <p:spPr>
          <a:xfrm>
            <a:off x="1328973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76"/>
          <p:cNvSpPr/>
          <p:nvPr/>
        </p:nvSpPr>
        <p:spPr>
          <a:xfrm>
            <a:off x="138536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76"/>
          <p:cNvSpPr/>
          <p:nvPr/>
        </p:nvSpPr>
        <p:spPr>
          <a:xfrm>
            <a:off x="708849" y="2336438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76"/>
          <p:cNvSpPr/>
          <p:nvPr/>
        </p:nvSpPr>
        <p:spPr>
          <a:xfrm>
            <a:off x="934230" y="2336438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76"/>
          <p:cNvSpPr/>
          <p:nvPr/>
        </p:nvSpPr>
        <p:spPr>
          <a:xfrm>
            <a:off x="1103406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76"/>
          <p:cNvSpPr/>
          <p:nvPr/>
        </p:nvSpPr>
        <p:spPr>
          <a:xfrm>
            <a:off x="1441757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76"/>
          <p:cNvSpPr/>
          <p:nvPr/>
        </p:nvSpPr>
        <p:spPr>
          <a:xfrm>
            <a:off x="1831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76"/>
          <p:cNvSpPr/>
          <p:nvPr/>
        </p:nvSpPr>
        <p:spPr>
          <a:xfrm>
            <a:off x="1887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76"/>
          <p:cNvSpPr/>
          <p:nvPr/>
        </p:nvSpPr>
        <p:spPr>
          <a:xfrm>
            <a:off x="2000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76"/>
          <p:cNvSpPr/>
          <p:nvPr/>
        </p:nvSpPr>
        <p:spPr>
          <a:xfrm>
            <a:off x="2056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76"/>
          <p:cNvSpPr/>
          <p:nvPr/>
        </p:nvSpPr>
        <p:spPr>
          <a:xfrm>
            <a:off x="2113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76"/>
          <p:cNvSpPr/>
          <p:nvPr/>
        </p:nvSpPr>
        <p:spPr>
          <a:xfrm>
            <a:off x="2226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76"/>
          <p:cNvSpPr/>
          <p:nvPr/>
        </p:nvSpPr>
        <p:spPr>
          <a:xfrm>
            <a:off x="2282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76"/>
          <p:cNvSpPr/>
          <p:nvPr/>
        </p:nvSpPr>
        <p:spPr>
          <a:xfrm>
            <a:off x="2395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76"/>
          <p:cNvSpPr/>
          <p:nvPr/>
        </p:nvSpPr>
        <p:spPr>
          <a:xfrm>
            <a:off x="2451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76"/>
          <p:cNvSpPr/>
          <p:nvPr/>
        </p:nvSpPr>
        <p:spPr>
          <a:xfrm>
            <a:off x="2508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76"/>
          <p:cNvSpPr/>
          <p:nvPr/>
        </p:nvSpPr>
        <p:spPr>
          <a:xfrm>
            <a:off x="2564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76"/>
          <p:cNvSpPr/>
          <p:nvPr/>
        </p:nvSpPr>
        <p:spPr>
          <a:xfrm>
            <a:off x="2621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76"/>
          <p:cNvSpPr/>
          <p:nvPr/>
        </p:nvSpPr>
        <p:spPr>
          <a:xfrm>
            <a:off x="1944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76"/>
          <p:cNvSpPr/>
          <p:nvPr/>
        </p:nvSpPr>
        <p:spPr>
          <a:xfrm>
            <a:off x="2169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76"/>
          <p:cNvSpPr/>
          <p:nvPr/>
        </p:nvSpPr>
        <p:spPr>
          <a:xfrm>
            <a:off x="2677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76"/>
          <p:cNvSpPr/>
          <p:nvPr/>
        </p:nvSpPr>
        <p:spPr>
          <a:xfrm>
            <a:off x="2169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76"/>
          <p:cNvSpPr/>
          <p:nvPr/>
        </p:nvSpPr>
        <p:spPr>
          <a:xfrm>
            <a:off x="2338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76"/>
          <p:cNvSpPr/>
          <p:nvPr/>
        </p:nvSpPr>
        <p:spPr>
          <a:xfrm>
            <a:off x="2338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76"/>
          <p:cNvSpPr/>
          <p:nvPr/>
        </p:nvSpPr>
        <p:spPr>
          <a:xfrm>
            <a:off x="2677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76"/>
          <p:cNvSpPr/>
          <p:nvPr/>
        </p:nvSpPr>
        <p:spPr>
          <a:xfrm>
            <a:off x="1830599" y="3648434"/>
            <a:ext cx="903000" cy="8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76"/>
          <p:cNvSpPr/>
          <p:nvPr/>
        </p:nvSpPr>
        <p:spPr>
          <a:xfrm>
            <a:off x="183096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188735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76"/>
          <p:cNvSpPr/>
          <p:nvPr/>
        </p:nvSpPr>
        <p:spPr>
          <a:xfrm>
            <a:off x="200014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76"/>
          <p:cNvSpPr/>
          <p:nvPr/>
        </p:nvSpPr>
        <p:spPr>
          <a:xfrm>
            <a:off x="2056534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76"/>
          <p:cNvSpPr/>
          <p:nvPr/>
        </p:nvSpPr>
        <p:spPr>
          <a:xfrm>
            <a:off x="2112926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76"/>
          <p:cNvSpPr/>
          <p:nvPr/>
        </p:nvSpPr>
        <p:spPr>
          <a:xfrm>
            <a:off x="2225710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76"/>
          <p:cNvSpPr/>
          <p:nvPr/>
        </p:nvSpPr>
        <p:spPr>
          <a:xfrm>
            <a:off x="183096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76"/>
          <p:cNvSpPr/>
          <p:nvPr/>
        </p:nvSpPr>
        <p:spPr>
          <a:xfrm>
            <a:off x="188735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76"/>
          <p:cNvSpPr/>
          <p:nvPr/>
        </p:nvSpPr>
        <p:spPr>
          <a:xfrm>
            <a:off x="200014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76"/>
          <p:cNvSpPr/>
          <p:nvPr/>
        </p:nvSpPr>
        <p:spPr>
          <a:xfrm>
            <a:off x="2056534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76"/>
          <p:cNvSpPr/>
          <p:nvPr/>
        </p:nvSpPr>
        <p:spPr>
          <a:xfrm>
            <a:off x="2112926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76"/>
          <p:cNvSpPr/>
          <p:nvPr/>
        </p:nvSpPr>
        <p:spPr>
          <a:xfrm>
            <a:off x="2225710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76"/>
          <p:cNvSpPr/>
          <p:nvPr/>
        </p:nvSpPr>
        <p:spPr>
          <a:xfrm>
            <a:off x="228210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76"/>
          <p:cNvSpPr/>
          <p:nvPr/>
        </p:nvSpPr>
        <p:spPr>
          <a:xfrm>
            <a:off x="2394885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76"/>
          <p:cNvSpPr/>
          <p:nvPr/>
        </p:nvSpPr>
        <p:spPr>
          <a:xfrm>
            <a:off x="245127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76"/>
          <p:cNvSpPr/>
          <p:nvPr/>
        </p:nvSpPr>
        <p:spPr>
          <a:xfrm>
            <a:off x="250766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76"/>
          <p:cNvSpPr/>
          <p:nvPr/>
        </p:nvSpPr>
        <p:spPr>
          <a:xfrm>
            <a:off x="2564061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76"/>
          <p:cNvSpPr/>
          <p:nvPr/>
        </p:nvSpPr>
        <p:spPr>
          <a:xfrm>
            <a:off x="2620453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76"/>
          <p:cNvSpPr/>
          <p:nvPr/>
        </p:nvSpPr>
        <p:spPr>
          <a:xfrm>
            <a:off x="228210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76"/>
          <p:cNvSpPr/>
          <p:nvPr/>
        </p:nvSpPr>
        <p:spPr>
          <a:xfrm>
            <a:off x="2394885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76"/>
          <p:cNvSpPr/>
          <p:nvPr/>
        </p:nvSpPr>
        <p:spPr>
          <a:xfrm>
            <a:off x="245127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76"/>
          <p:cNvSpPr/>
          <p:nvPr/>
        </p:nvSpPr>
        <p:spPr>
          <a:xfrm>
            <a:off x="250766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76"/>
          <p:cNvSpPr/>
          <p:nvPr/>
        </p:nvSpPr>
        <p:spPr>
          <a:xfrm>
            <a:off x="2564061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76"/>
          <p:cNvSpPr/>
          <p:nvPr/>
        </p:nvSpPr>
        <p:spPr>
          <a:xfrm>
            <a:off x="2620453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76"/>
          <p:cNvSpPr/>
          <p:nvPr/>
        </p:nvSpPr>
        <p:spPr>
          <a:xfrm>
            <a:off x="183096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76"/>
          <p:cNvSpPr/>
          <p:nvPr/>
        </p:nvSpPr>
        <p:spPr>
          <a:xfrm>
            <a:off x="188735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76"/>
          <p:cNvSpPr/>
          <p:nvPr/>
        </p:nvSpPr>
        <p:spPr>
          <a:xfrm>
            <a:off x="200014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76"/>
          <p:cNvSpPr/>
          <p:nvPr/>
        </p:nvSpPr>
        <p:spPr>
          <a:xfrm>
            <a:off x="2056534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76"/>
          <p:cNvSpPr/>
          <p:nvPr/>
        </p:nvSpPr>
        <p:spPr>
          <a:xfrm>
            <a:off x="2112926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76"/>
          <p:cNvSpPr/>
          <p:nvPr/>
        </p:nvSpPr>
        <p:spPr>
          <a:xfrm>
            <a:off x="2225710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76"/>
          <p:cNvSpPr/>
          <p:nvPr/>
        </p:nvSpPr>
        <p:spPr>
          <a:xfrm>
            <a:off x="228210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76"/>
          <p:cNvSpPr/>
          <p:nvPr/>
        </p:nvSpPr>
        <p:spPr>
          <a:xfrm>
            <a:off x="2394885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76"/>
          <p:cNvSpPr/>
          <p:nvPr/>
        </p:nvSpPr>
        <p:spPr>
          <a:xfrm>
            <a:off x="245127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76"/>
          <p:cNvSpPr/>
          <p:nvPr/>
        </p:nvSpPr>
        <p:spPr>
          <a:xfrm>
            <a:off x="250766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76"/>
          <p:cNvSpPr/>
          <p:nvPr/>
        </p:nvSpPr>
        <p:spPr>
          <a:xfrm>
            <a:off x="2564061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76"/>
          <p:cNvSpPr/>
          <p:nvPr/>
        </p:nvSpPr>
        <p:spPr>
          <a:xfrm>
            <a:off x="2620453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76"/>
          <p:cNvSpPr/>
          <p:nvPr/>
        </p:nvSpPr>
        <p:spPr>
          <a:xfrm>
            <a:off x="183096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76"/>
          <p:cNvSpPr/>
          <p:nvPr/>
        </p:nvSpPr>
        <p:spPr>
          <a:xfrm>
            <a:off x="188735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76"/>
          <p:cNvSpPr/>
          <p:nvPr/>
        </p:nvSpPr>
        <p:spPr>
          <a:xfrm>
            <a:off x="200014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76"/>
          <p:cNvSpPr/>
          <p:nvPr/>
        </p:nvSpPr>
        <p:spPr>
          <a:xfrm>
            <a:off x="2056534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76"/>
          <p:cNvSpPr/>
          <p:nvPr/>
        </p:nvSpPr>
        <p:spPr>
          <a:xfrm>
            <a:off x="2112926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76"/>
          <p:cNvSpPr/>
          <p:nvPr/>
        </p:nvSpPr>
        <p:spPr>
          <a:xfrm>
            <a:off x="2225710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76"/>
          <p:cNvSpPr/>
          <p:nvPr/>
        </p:nvSpPr>
        <p:spPr>
          <a:xfrm>
            <a:off x="228210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76"/>
          <p:cNvSpPr/>
          <p:nvPr/>
        </p:nvSpPr>
        <p:spPr>
          <a:xfrm>
            <a:off x="2394885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76"/>
          <p:cNvSpPr/>
          <p:nvPr/>
        </p:nvSpPr>
        <p:spPr>
          <a:xfrm>
            <a:off x="245127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76"/>
          <p:cNvSpPr/>
          <p:nvPr/>
        </p:nvSpPr>
        <p:spPr>
          <a:xfrm>
            <a:off x="250766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76"/>
          <p:cNvSpPr/>
          <p:nvPr/>
        </p:nvSpPr>
        <p:spPr>
          <a:xfrm>
            <a:off x="2564061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76"/>
          <p:cNvSpPr/>
          <p:nvPr/>
        </p:nvSpPr>
        <p:spPr>
          <a:xfrm>
            <a:off x="2620453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76"/>
          <p:cNvSpPr/>
          <p:nvPr/>
        </p:nvSpPr>
        <p:spPr>
          <a:xfrm>
            <a:off x="183096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76"/>
          <p:cNvSpPr/>
          <p:nvPr/>
        </p:nvSpPr>
        <p:spPr>
          <a:xfrm>
            <a:off x="188735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76"/>
          <p:cNvSpPr/>
          <p:nvPr/>
        </p:nvSpPr>
        <p:spPr>
          <a:xfrm>
            <a:off x="200014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76"/>
          <p:cNvSpPr/>
          <p:nvPr/>
        </p:nvSpPr>
        <p:spPr>
          <a:xfrm>
            <a:off x="2056534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76"/>
          <p:cNvSpPr/>
          <p:nvPr/>
        </p:nvSpPr>
        <p:spPr>
          <a:xfrm>
            <a:off x="2112926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76"/>
          <p:cNvSpPr/>
          <p:nvPr/>
        </p:nvSpPr>
        <p:spPr>
          <a:xfrm>
            <a:off x="2225710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76"/>
          <p:cNvSpPr/>
          <p:nvPr/>
        </p:nvSpPr>
        <p:spPr>
          <a:xfrm>
            <a:off x="228210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76"/>
          <p:cNvSpPr/>
          <p:nvPr/>
        </p:nvSpPr>
        <p:spPr>
          <a:xfrm>
            <a:off x="2394885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76"/>
          <p:cNvSpPr/>
          <p:nvPr/>
        </p:nvSpPr>
        <p:spPr>
          <a:xfrm>
            <a:off x="245127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76"/>
          <p:cNvSpPr/>
          <p:nvPr/>
        </p:nvSpPr>
        <p:spPr>
          <a:xfrm>
            <a:off x="250766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76"/>
          <p:cNvSpPr/>
          <p:nvPr/>
        </p:nvSpPr>
        <p:spPr>
          <a:xfrm>
            <a:off x="2564061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76"/>
          <p:cNvSpPr/>
          <p:nvPr/>
        </p:nvSpPr>
        <p:spPr>
          <a:xfrm>
            <a:off x="2620453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76"/>
          <p:cNvSpPr/>
          <p:nvPr/>
        </p:nvSpPr>
        <p:spPr>
          <a:xfrm>
            <a:off x="1943937" y="2467850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76"/>
          <p:cNvSpPr/>
          <p:nvPr/>
        </p:nvSpPr>
        <p:spPr>
          <a:xfrm>
            <a:off x="2169318" y="2467850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76"/>
          <p:cNvSpPr/>
          <p:nvPr/>
        </p:nvSpPr>
        <p:spPr>
          <a:xfrm>
            <a:off x="1943750" y="2567931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76"/>
          <p:cNvSpPr/>
          <p:nvPr/>
        </p:nvSpPr>
        <p:spPr>
          <a:xfrm>
            <a:off x="2169318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76"/>
          <p:cNvSpPr/>
          <p:nvPr/>
        </p:nvSpPr>
        <p:spPr>
          <a:xfrm>
            <a:off x="2338493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76"/>
          <p:cNvSpPr/>
          <p:nvPr/>
        </p:nvSpPr>
        <p:spPr>
          <a:xfrm>
            <a:off x="2338493" y="2567931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76"/>
          <p:cNvSpPr/>
          <p:nvPr/>
        </p:nvSpPr>
        <p:spPr>
          <a:xfrm>
            <a:off x="1943750" y="2668013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76"/>
          <p:cNvSpPr/>
          <p:nvPr/>
        </p:nvSpPr>
        <p:spPr>
          <a:xfrm>
            <a:off x="2169318" y="2668013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76"/>
          <p:cNvSpPr/>
          <p:nvPr/>
        </p:nvSpPr>
        <p:spPr>
          <a:xfrm>
            <a:off x="2338493" y="2668013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76"/>
          <p:cNvSpPr/>
          <p:nvPr/>
        </p:nvSpPr>
        <p:spPr>
          <a:xfrm>
            <a:off x="1943750" y="2768094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76"/>
          <p:cNvSpPr/>
          <p:nvPr/>
        </p:nvSpPr>
        <p:spPr>
          <a:xfrm>
            <a:off x="2169318" y="2768094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76"/>
          <p:cNvSpPr/>
          <p:nvPr/>
        </p:nvSpPr>
        <p:spPr>
          <a:xfrm>
            <a:off x="2338493" y="2768094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76"/>
          <p:cNvSpPr/>
          <p:nvPr/>
        </p:nvSpPr>
        <p:spPr>
          <a:xfrm>
            <a:off x="1943750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76"/>
          <p:cNvSpPr/>
          <p:nvPr/>
        </p:nvSpPr>
        <p:spPr>
          <a:xfrm>
            <a:off x="2169318" y="2868175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76"/>
          <p:cNvSpPr/>
          <p:nvPr/>
        </p:nvSpPr>
        <p:spPr>
          <a:xfrm>
            <a:off x="2338493" y="2868175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76"/>
          <p:cNvSpPr/>
          <p:nvPr/>
        </p:nvSpPr>
        <p:spPr>
          <a:xfrm>
            <a:off x="2676845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76"/>
          <p:cNvSpPr/>
          <p:nvPr/>
        </p:nvSpPr>
        <p:spPr>
          <a:xfrm>
            <a:off x="2676845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76"/>
          <p:cNvSpPr/>
          <p:nvPr/>
        </p:nvSpPr>
        <p:spPr>
          <a:xfrm>
            <a:off x="2676845" y="2668013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76"/>
          <p:cNvSpPr/>
          <p:nvPr/>
        </p:nvSpPr>
        <p:spPr>
          <a:xfrm>
            <a:off x="2676845" y="2768094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76"/>
          <p:cNvSpPr/>
          <p:nvPr/>
        </p:nvSpPr>
        <p:spPr>
          <a:xfrm>
            <a:off x="2676845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5" name="Google Shape;1465;p76"/>
          <p:cNvGrpSpPr/>
          <p:nvPr/>
        </p:nvGrpSpPr>
        <p:grpSpPr>
          <a:xfrm>
            <a:off x="6716870" y="2606037"/>
            <a:ext cx="810020" cy="580673"/>
            <a:chOff x="2172642" y="5158900"/>
            <a:chExt cx="496305" cy="355761"/>
          </a:xfrm>
        </p:grpSpPr>
        <p:sp>
          <p:nvSpPr>
            <p:cNvPr id="1466" name="Google Shape;1466;p76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6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6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6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0" name="Google Shape;1470;p76"/>
            <p:cNvCxnSpPr>
              <a:stCxn id="1468" idx="7"/>
              <a:endCxn id="1468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1" name="Google Shape;1471;p76"/>
            <p:cNvCxnSpPr>
              <a:stCxn id="1472" idx="2"/>
              <a:endCxn id="1468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76"/>
            <p:cNvCxnSpPr>
              <a:stCxn id="1468" idx="6"/>
              <a:endCxn id="1466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4" name="Google Shape;1474;p76"/>
            <p:cNvCxnSpPr>
              <a:stCxn id="1468" idx="5"/>
              <a:endCxn id="1467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5" name="Google Shape;1475;p76"/>
            <p:cNvCxnSpPr>
              <a:stCxn id="1472" idx="6"/>
              <a:endCxn id="1469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6" name="Google Shape;1476;p76"/>
            <p:cNvCxnSpPr>
              <a:stCxn id="1466" idx="6"/>
              <a:endCxn id="1469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7" name="Google Shape;1477;p76"/>
            <p:cNvCxnSpPr>
              <a:stCxn id="1467" idx="6"/>
              <a:endCxn id="1469" idx="3"/>
            </p:cNvCxnSpPr>
            <p:nvPr/>
          </p:nvCxnSpPr>
          <p:spPr>
            <a:xfrm flipH="1" rot="10800000">
              <a:off x="2471196" y="5371261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2" name="Google Shape;1472;p76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8" name="Google Shape;1478;p76"/>
          <p:cNvCxnSpPr>
            <a:stCxn id="1315" idx="3"/>
            <a:endCxn id="1468" idx="2"/>
          </p:cNvCxnSpPr>
          <p:nvPr/>
        </p:nvCxnSpPr>
        <p:spPr>
          <a:xfrm>
            <a:off x="6336575" y="2890725"/>
            <a:ext cx="380400" cy="57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9" name="Google Shape;1479;p76"/>
          <p:cNvSpPr txBox="1"/>
          <p:nvPr/>
        </p:nvSpPr>
        <p:spPr>
          <a:xfrm>
            <a:off x="8052625" y="268477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</a:t>
            </a:r>
            <a:endParaRPr/>
          </a:p>
        </p:txBody>
      </p:sp>
      <p:cxnSp>
        <p:nvCxnSpPr>
          <p:cNvPr id="1480" name="Google Shape;1480;p76"/>
          <p:cNvCxnSpPr>
            <a:stCxn id="1469" idx="6"/>
            <a:endCxn id="1479" idx="1"/>
          </p:cNvCxnSpPr>
          <p:nvPr/>
        </p:nvCxnSpPr>
        <p:spPr>
          <a:xfrm flipH="1" rot="10800000">
            <a:off x="7526890" y="2890674"/>
            <a:ext cx="525600" cy="57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1" name="Google Shape;14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250" y="5152850"/>
            <a:ext cx="662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00" y="5174713"/>
            <a:ext cx="436500" cy="61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3" name="Google Shape;1483;p76"/>
          <p:cNvCxnSpPr>
            <a:stCxn id="1317" idx="0"/>
            <a:endCxn id="1323" idx="2"/>
          </p:cNvCxnSpPr>
          <p:nvPr/>
        </p:nvCxnSpPr>
        <p:spPr>
          <a:xfrm rot="-5400000">
            <a:off x="2866400" y="3628575"/>
            <a:ext cx="1544400" cy="518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4" name="Google Shape;1484;p76"/>
          <p:cNvCxnSpPr>
            <a:stCxn id="1479" idx="3"/>
            <a:endCxn id="1323" idx="2"/>
          </p:cNvCxnSpPr>
          <p:nvPr/>
        </p:nvCxnSpPr>
        <p:spPr>
          <a:xfrm flipH="1">
            <a:off x="3897625" y="2890725"/>
            <a:ext cx="4746000" cy="224700"/>
          </a:xfrm>
          <a:prstGeom prst="bentConnector5">
            <a:avLst>
              <a:gd fmla="val -5017" name="adj1"/>
              <a:gd fmla="val 468914" name="adj2"/>
              <a:gd fmla="val 105018" name="adj3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5" name="Google Shape;1485;p76"/>
          <p:cNvSpPr txBox="1"/>
          <p:nvPr/>
        </p:nvSpPr>
        <p:spPr>
          <a:xfrm>
            <a:off x="3659400" y="3982950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Recycle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486" name="Google Shape;1486;p76"/>
          <p:cNvCxnSpPr>
            <a:stCxn id="1324" idx="6"/>
            <a:endCxn id="1323" idx="2"/>
          </p:cNvCxnSpPr>
          <p:nvPr/>
        </p:nvCxnSpPr>
        <p:spPr>
          <a:xfrm flipH="1">
            <a:off x="3897520" y="2900235"/>
            <a:ext cx="1274700" cy="215100"/>
          </a:xfrm>
          <a:prstGeom prst="bentConnector5">
            <a:avLst>
              <a:gd fmla="val -18681" name="adj1"/>
              <a:gd fmla="val 370416" name="adj2"/>
              <a:gd fmla="val 118674" name="adj3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487" name="Google Shape;1487;p76"/>
          <p:cNvSpPr txBox="1"/>
          <p:nvPr/>
        </p:nvSpPr>
        <p:spPr>
          <a:xfrm>
            <a:off x="6389438" y="1854425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Module</a:t>
            </a:r>
            <a:endParaRPr/>
          </a:p>
        </p:txBody>
      </p:sp>
      <p:sp>
        <p:nvSpPr>
          <p:cNvPr id="1488" name="Google Shape;1488;p76"/>
          <p:cNvSpPr txBox="1"/>
          <p:nvPr/>
        </p:nvSpPr>
        <p:spPr>
          <a:xfrm>
            <a:off x="3802463" y="1611775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77"/>
          <p:cNvSpPr txBox="1"/>
          <p:nvPr/>
        </p:nvSpPr>
        <p:spPr>
          <a:xfrm>
            <a:off x="5745575" y="268477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</a:t>
            </a:r>
            <a:endParaRPr/>
          </a:p>
        </p:txBody>
      </p:sp>
      <p:sp>
        <p:nvSpPr>
          <p:cNvPr id="1494" name="Google Shape;1494;p77"/>
          <p:cNvSpPr txBox="1"/>
          <p:nvPr/>
        </p:nvSpPr>
        <p:spPr>
          <a:xfrm>
            <a:off x="475975" y="542850"/>
            <a:ext cx="84984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Structure Prediction is only as good as the input </a:t>
            </a:r>
            <a:r>
              <a:rPr b="1" lang="en" sz="2200">
                <a:solidFill>
                  <a:srgbClr val="0000FF"/>
                </a:solidFill>
              </a:rPr>
              <a:t>MSA</a:t>
            </a:r>
            <a:endParaRPr b="1" sz="2200">
              <a:solidFill>
                <a:srgbClr val="0000FF"/>
              </a:solidFill>
            </a:endParaRPr>
          </a:p>
        </p:txBody>
      </p:sp>
      <p:sp>
        <p:nvSpPr>
          <p:cNvPr id="1495" name="Google Shape;1495;p77"/>
          <p:cNvSpPr txBox="1"/>
          <p:nvPr/>
        </p:nvSpPr>
        <p:spPr>
          <a:xfrm>
            <a:off x="2850200" y="4659825"/>
            <a:ext cx="1058700" cy="4119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</a:t>
            </a:r>
            <a:endParaRPr/>
          </a:p>
        </p:txBody>
      </p:sp>
      <p:grpSp>
        <p:nvGrpSpPr>
          <p:cNvPr id="1496" name="Google Shape;1496;p77"/>
          <p:cNvGrpSpPr/>
          <p:nvPr/>
        </p:nvGrpSpPr>
        <p:grpSpPr>
          <a:xfrm>
            <a:off x="3897613" y="2299400"/>
            <a:ext cx="1274607" cy="1188352"/>
            <a:chOff x="2137718" y="5158900"/>
            <a:chExt cx="520269" cy="485041"/>
          </a:xfrm>
        </p:grpSpPr>
        <p:sp>
          <p:nvSpPr>
            <p:cNvPr id="1497" name="Google Shape;1497;p77"/>
            <p:cNvSpPr/>
            <p:nvPr/>
          </p:nvSpPr>
          <p:spPr>
            <a:xfrm>
              <a:off x="2343609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7"/>
            <p:cNvSpPr/>
            <p:nvPr/>
          </p:nvSpPr>
          <p:spPr>
            <a:xfrm>
              <a:off x="2343609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7"/>
            <p:cNvSpPr/>
            <p:nvPr/>
          </p:nvSpPr>
          <p:spPr>
            <a:xfrm>
              <a:off x="2343609" y="554674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7"/>
            <p:cNvSpPr/>
            <p:nvPr/>
          </p:nvSpPr>
          <p:spPr>
            <a:xfrm>
              <a:off x="2137718" y="526325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7"/>
            <p:cNvSpPr/>
            <p:nvPr/>
          </p:nvSpPr>
          <p:spPr>
            <a:xfrm>
              <a:off x="2137718" y="544336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7"/>
            <p:cNvSpPr/>
            <p:nvPr/>
          </p:nvSpPr>
          <p:spPr>
            <a:xfrm>
              <a:off x="2557187" y="535553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7"/>
            <p:cNvSpPr/>
            <p:nvPr/>
          </p:nvSpPr>
          <p:spPr>
            <a:xfrm>
              <a:off x="2343609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4" name="Google Shape;1504;p77"/>
            <p:cNvCxnSpPr>
              <a:stCxn id="1500" idx="7"/>
              <a:endCxn id="1500" idx="7"/>
            </p:cNvCxnSpPr>
            <p:nvPr/>
          </p:nvCxnSpPr>
          <p:spPr>
            <a:xfrm>
              <a:off x="2223756" y="5277492"/>
              <a:ext cx="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5" name="Google Shape;1505;p77"/>
            <p:cNvCxnSpPr>
              <a:stCxn id="1503" idx="2"/>
              <a:endCxn id="1500" idx="7"/>
            </p:cNvCxnSpPr>
            <p:nvPr/>
          </p:nvCxnSpPr>
          <p:spPr>
            <a:xfrm flipH="1">
              <a:off x="2223609" y="5207500"/>
              <a:ext cx="120000" cy="6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6" name="Google Shape;1506;p77"/>
            <p:cNvCxnSpPr>
              <a:stCxn id="1500" idx="6"/>
              <a:endCxn id="1497" idx="2"/>
            </p:cNvCxnSpPr>
            <p:nvPr/>
          </p:nvCxnSpPr>
          <p:spPr>
            <a:xfrm>
              <a:off x="2238518" y="5311858"/>
              <a:ext cx="105000" cy="24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77"/>
            <p:cNvCxnSpPr>
              <a:stCxn id="1497" idx="3"/>
              <a:endCxn id="1501" idx="7"/>
            </p:cNvCxnSpPr>
            <p:nvPr/>
          </p:nvCxnSpPr>
          <p:spPr>
            <a:xfrm flipH="1">
              <a:off x="2223671" y="5371146"/>
              <a:ext cx="134700" cy="86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8" name="Google Shape;1508;p77"/>
            <p:cNvCxnSpPr>
              <a:stCxn id="1500" idx="5"/>
              <a:endCxn id="1498" idx="1"/>
            </p:cNvCxnSpPr>
            <p:nvPr/>
          </p:nvCxnSpPr>
          <p:spPr>
            <a:xfrm>
              <a:off x="2223756" y="5346223"/>
              <a:ext cx="134700" cy="85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9" name="Google Shape;1509;p77"/>
            <p:cNvCxnSpPr>
              <a:stCxn id="1501" idx="6"/>
              <a:endCxn id="1498" idx="2"/>
            </p:cNvCxnSpPr>
            <p:nvPr/>
          </p:nvCxnSpPr>
          <p:spPr>
            <a:xfrm flipH="1" rot="10800000">
              <a:off x="2238518" y="5466168"/>
              <a:ext cx="105000" cy="25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0" name="Google Shape;1510;p77"/>
            <p:cNvCxnSpPr>
              <a:stCxn id="1501" idx="5"/>
              <a:endCxn id="1499" idx="2"/>
            </p:cNvCxnSpPr>
            <p:nvPr/>
          </p:nvCxnSpPr>
          <p:spPr>
            <a:xfrm>
              <a:off x="2223756" y="5526333"/>
              <a:ext cx="120000" cy="690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1" name="Google Shape;1511;p77"/>
            <p:cNvCxnSpPr>
              <a:stCxn id="1503" idx="6"/>
              <a:endCxn id="1502" idx="1"/>
            </p:cNvCxnSpPr>
            <p:nvPr/>
          </p:nvCxnSpPr>
          <p:spPr>
            <a:xfrm>
              <a:off x="2444409" y="5207500"/>
              <a:ext cx="127500" cy="162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77"/>
            <p:cNvCxnSpPr>
              <a:stCxn id="1497" idx="6"/>
              <a:endCxn id="1502" idx="2"/>
            </p:cNvCxnSpPr>
            <p:nvPr/>
          </p:nvCxnSpPr>
          <p:spPr>
            <a:xfrm>
              <a:off x="2444409" y="5336780"/>
              <a:ext cx="112800" cy="67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77"/>
            <p:cNvCxnSpPr>
              <a:stCxn id="1498" idx="6"/>
              <a:endCxn id="1502" idx="2"/>
            </p:cNvCxnSpPr>
            <p:nvPr/>
          </p:nvCxnSpPr>
          <p:spPr>
            <a:xfrm flipH="1" rot="10800000">
              <a:off x="2444409" y="5404261"/>
              <a:ext cx="112800" cy="61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77"/>
            <p:cNvCxnSpPr>
              <a:stCxn id="1499" idx="6"/>
              <a:endCxn id="1502" idx="3"/>
            </p:cNvCxnSpPr>
            <p:nvPr/>
          </p:nvCxnSpPr>
          <p:spPr>
            <a:xfrm flipH="1" rot="10800000">
              <a:off x="2444409" y="5438441"/>
              <a:ext cx="127500" cy="156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15" name="Google Shape;1515;p77"/>
          <p:cNvCxnSpPr>
            <a:stCxn id="1502" idx="6"/>
            <a:endCxn id="1493" idx="1"/>
          </p:cNvCxnSpPr>
          <p:nvPr/>
        </p:nvCxnSpPr>
        <p:spPr>
          <a:xfrm flipH="1" rot="10800000">
            <a:off x="5172220" y="2890635"/>
            <a:ext cx="573300" cy="96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6" name="Google Shape;1516;p77"/>
          <p:cNvSpPr/>
          <p:nvPr/>
        </p:nvSpPr>
        <p:spPr>
          <a:xfrm>
            <a:off x="2078500" y="4647525"/>
            <a:ext cx="436500" cy="436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pdb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1517" name="Google Shape;1517;p77"/>
          <p:cNvCxnSpPr>
            <a:stCxn id="1518" idx="3"/>
            <a:endCxn id="1500" idx="2"/>
          </p:cNvCxnSpPr>
          <p:nvPr/>
        </p:nvCxnSpPr>
        <p:spPr>
          <a:xfrm>
            <a:off x="2863150" y="2543700"/>
            <a:ext cx="1034400" cy="1305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77"/>
          <p:cNvCxnSpPr>
            <a:stCxn id="1520" idx="2"/>
            <a:endCxn id="1516" idx="0"/>
          </p:cNvCxnSpPr>
          <p:nvPr/>
        </p:nvCxnSpPr>
        <p:spPr>
          <a:xfrm>
            <a:off x="2296750" y="3782500"/>
            <a:ext cx="0" cy="864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77"/>
          <p:cNvCxnSpPr>
            <a:stCxn id="1516" idx="6"/>
            <a:endCxn id="1495" idx="1"/>
          </p:cNvCxnSpPr>
          <p:nvPr/>
        </p:nvCxnSpPr>
        <p:spPr>
          <a:xfrm>
            <a:off x="2515000" y="4865775"/>
            <a:ext cx="3351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2" name="Google Shape;1522;p77"/>
          <p:cNvSpPr txBox="1"/>
          <p:nvPr/>
        </p:nvSpPr>
        <p:spPr>
          <a:xfrm>
            <a:off x="475975" y="1996950"/>
            <a:ext cx="1132800" cy="471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endParaRPr/>
          </a:p>
        </p:txBody>
      </p:sp>
      <p:sp>
        <p:nvSpPr>
          <p:cNvPr id="1518" name="Google Shape;1518;p77"/>
          <p:cNvSpPr txBox="1"/>
          <p:nvPr/>
        </p:nvSpPr>
        <p:spPr>
          <a:xfrm>
            <a:off x="1730350" y="1996950"/>
            <a:ext cx="1132800" cy="1093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</p:txBody>
      </p:sp>
      <p:sp>
        <p:nvSpPr>
          <p:cNvPr id="1520" name="Google Shape;1520;p77"/>
          <p:cNvSpPr txBox="1"/>
          <p:nvPr/>
        </p:nvSpPr>
        <p:spPr>
          <a:xfrm>
            <a:off x="1730350" y="3311500"/>
            <a:ext cx="1132800" cy="471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PSSM</a:t>
            </a:r>
            <a:endParaRPr/>
          </a:p>
        </p:txBody>
      </p:sp>
      <p:cxnSp>
        <p:nvCxnSpPr>
          <p:cNvPr id="1523" name="Google Shape;1523;p77"/>
          <p:cNvCxnSpPr>
            <a:stCxn id="1518" idx="2"/>
            <a:endCxn id="1520" idx="0"/>
          </p:cNvCxnSpPr>
          <p:nvPr/>
        </p:nvCxnSpPr>
        <p:spPr>
          <a:xfrm>
            <a:off x="2296750" y="3090450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4" name="Google Shape;1524;p77"/>
          <p:cNvCxnSpPr>
            <a:stCxn id="1522" idx="0"/>
            <a:endCxn id="1525" idx="2"/>
          </p:cNvCxnSpPr>
          <p:nvPr/>
        </p:nvCxnSpPr>
        <p:spPr>
          <a:xfrm rot="-5400000">
            <a:off x="1150075" y="1599450"/>
            <a:ext cx="289800" cy="50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5" name="Google Shape;1525;p77"/>
          <p:cNvSpPr/>
          <p:nvPr/>
        </p:nvSpPr>
        <p:spPr>
          <a:xfrm>
            <a:off x="1547475" y="1488775"/>
            <a:ext cx="436500" cy="436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seq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1526" name="Google Shape;1526;p77"/>
          <p:cNvCxnSpPr>
            <a:stCxn id="1525" idx="6"/>
            <a:endCxn id="1518" idx="0"/>
          </p:cNvCxnSpPr>
          <p:nvPr/>
        </p:nvCxnSpPr>
        <p:spPr>
          <a:xfrm>
            <a:off x="1983975" y="1707025"/>
            <a:ext cx="312900" cy="2898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7" name="Google Shape;1527;p77"/>
          <p:cNvSpPr/>
          <p:nvPr/>
        </p:nvSpPr>
        <p:spPr>
          <a:xfrm>
            <a:off x="595879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77"/>
          <p:cNvSpPr/>
          <p:nvPr/>
        </p:nvSpPr>
        <p:spPr>
          <a:xfrm>
            <a:off x="652271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77"/>
          <p:cNvSpPr/>
          <p:nvPr/>
        </p:nvSpPr>
        <p:spPr>
          <a:xfrm>
            <a:off x="76505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77"/>
          <p:cNvSpPr/>
          <p:nvPr/>
        </p:nvSpPr>
        <p:spPr>
          <a:xfrm>
            <a:off x="821447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77"/>
          <p:cNvSpPr/>
          <p:nvPr/>
        </p:nvSpPr>
        <p:spPr>
          <a:xfrm>
            <a:off x="87783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77"/>
          <p:cNvSpPr/>
          <p:nvPr/>
        </p:nvSpPr>
        <p:spPr>
          <a:xfrm>
            <a:off x="99062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77"/>
          <p:cNvSpPr/>
          <p:nvPr/>
        </p:nvSpPr>
        <p:spPr>
          <a:xfrm>
            <a:off x="1047014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77"/>
          <p:cNvSpPr/>
          <p:nvPr/>
        </p:nvSpPr>
        <p:spPr>
          <a:xfrm>
            <a:off x="115979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77"/>
          <p:cNvSpPr/>
          <p:nvPr/>
        </p:nvSpPr>
        <p:spPr>
          <a:xfrm>
            <a:off x="1216190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77"/>
          <p:cNvSpPr/>
          <p:nvPr/>
        </p:nvSpPr>
        <p:spPr>
          <a:xfrm>
            <a:off x="127258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77"/>
          <p:cNvSpPr/>
          <p:nvPr/>
        </p:nvSpPr>
        <p:spPr>
          <a:xfrm>
            <a:off x="1328973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77"/>
          <p:cNvSpPr/>
          <p:nvPr/>
        </p:nvSpPr>
        <p:spPr>
          <a:xfrm>
            <a:off x="138536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77"/>
          <p:cNvSpPr/>
          <p:nvPr/>
        </p:nvSpPr>
        <p:spPr>
          <a:xfrm>
            <a:off x="708849" y="2336438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77"/>
          <p:cNvSpPr/>
          <p:nvPr/>
        </p:nvSpPr>
        <p:spPr>
          <a:xfrm>
            <a:off x="934230" y="2336438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77"/>
          <p:cNvSpPr/>
          <p:nvPr/>
        </p:nvSpPr>
        <p:spPr>
          <a:xfrm>
            <a:off x="1103406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77"/>
          <p:cNvSpPr/>
          <p:nvPr/>
        </p:nvSpPr>
        <p:spPr>
          <a:xfrm>
            <a:off x="1441757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77"/>
          <p:cNvSpPr/>
          <p:nvPr/>
        </p:nvSpPr>
        <p:spPr>
          <a:xfrm>
            <a:off x="1831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77"/>
          <p:cNvSpPr/>
          <p:nvPr/>
        </p:nvSpPr>
        <p:spPr>
          <a:xfrm>
            <a:off x="1887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77"/>
          <p:cNvSpPr/>
          <p:nvPr/>
        </p:nvSpPr>
        <p:spPr>
          <a:xfrm>
            <a:off x="2000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77"/>
          <p:cNvSpPr/>
          <p:nvPr/>
        </p:nvSpPr>
        <p:spPr>
          <a:xfrm>
            <a:off x="2056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77"/>
          <p:cNvSpPr/>
          <p:nvPr/>
        </p:nvSpPr>
        <p:spPr>
          <a:xfrm>
            <a:off x="2113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77"/>
          <p:cNvSpPr/>
          <p:nvPr/>
        </p:nvSpPr>
        <p:spPr>
          <a:xfrm>
            <a:off x="2226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77"/>
          <p:cNvSpPr/>
          <p:nvPr/>
        </p:nvSpPr>
        <p:spPr>
          <a:xfrm>
            <a:off x="2282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77"/>
          <p:cNvSpPr/>
          <p:nvPr/>
        </p:nvSpPr>
        <p:spPr>
          <a:xfrm>
            <a:off x="2395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77"/>
          <p:cNvSpPr/>
          <p:nvPr/>
        </p:nvSpPr>
        <p:spPr>
          <a:xfrm>
            <a:off x="2451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77"/>
          <p:cNvSpPr/>
          <p:nvPr/>
        </p:nvSpPr>
        <p:spPr>
          <a:xfrm>
            <a:off x="2508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77"/>
          <p:cNvSpPr/>
          <p:nvPr/>
        </p:nvSpPr>
        <p:spPr>
          <a:xfrm>
            <a:off x="2564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77"/>
          <p:cNvSpPr/>
          <p:nvPr/>
        </p:nvSpPr>
        <p:spPr>
          <a:xfrm>
            <a:off x="2621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77"/>
          <p:cNvSpPr/>
          <p:nvPr/>
        </p:nvSpPr>
        <p:spPr>
          <a:xfrm>
            <a:off x="1944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77"/>
          <p:cNvSpPr/>
          <p:nvPr/>
        </p:nvSpPr>
        <p:spPr>
          <a:xfrm>
            <a:off x="2169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77"/>
          <p:cNvSpPr/>
          <p:nvPr/>
        </p:nvSpPr>
        <p:spPr>
          <a:xfrm>
            <a:off x="2677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77"/>
          <p:cNvSpPr/>
          <p:nvPr/>
        </p:nvSpPr>
        <p:spPr>
          <a:xfrm>
            <a:off x="2169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77"/>
          <p:cNvSpPr/>
          <p:nvPr/>
        </p:nvSpPr>
        <p:spPr>
          <a:xfrm>
            <a:off x="2338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77"/>
          <p:cNvSpPr/>
          <p:nvPr/>
        </p:nvSpPr>
        <p:spPr>
          <a:xfrm>
            <a:off x="2338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77"/>
          <p:cNvSpPr/>
          <p:nvPr/>
        </p:nvSpPr>
        <p:spPr>
          <a:xfrm>
            <a:off x="2677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77"/>
          <p:cNvSpPr/>
          <p:nvPr/>
        </p:nvSpPr>
        <p:spPr>
          <a:xfrm>
            <a:off x="1830599" y="3648434"/>
            <a:ext cx="903000" cy="8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77"/>
          <p:cNvSpPr/>
          <p:nvPr/>
        </p:nvSpPr>
        <p:spPr>
          <a:xfrm>
            <a:off x="183096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77"/>
          <p:cNvSpPr/>
          <p:nvPr/>
        </p:nvSpPr>
        <p:spPr>
          <a:xfrm>
            <a:off x="188735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77"/>
          <p:cNvSpPr/>
          <p:nvPr/>
        </p:nvSpPr>
        <p:spPr>
          <a:xfrm>
            <a:off x="200014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77"/>
          <p:cNvSpPr/>
          <p:nvPr/>
        </p:nvSpPr>
        <p:spPr>
          <a:xfrm>
            <a:off x="2056534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77"/>
          <p:cNvSpPr/>
          <p:nvPr/>
        </p:nvSpPr>
        <p:spPr>
          <a:xfrm>
            <a:off x="2112926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77"/>
          <p:cNvSpPr/>
          <p:nvPr/>
        </p:nvSpPr>
        <p:spPr>
          <a:xfrm>
            <a:off x="2225710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77"/>
          <p:cNvSpPr/>
          <p:nvPr/>
        </p:nvSpPr>
        <p:spPr>
          <a:xfrm>
            <a:off x="183096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77"/>
          <p:cNvSpPr/>
          <p:nvPr/>
        </p:nvSpPr>
        <p:spPr>
          <a:xfrm>
            <a:off x="188735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77"/>
          <p:cNvSpPr/>
          <p:nvPr/>
        </p:nvSpPr>
        <p:spPr>
          <a:xfrm>
            <a:off x="200014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77"/>
          <p:cNvSpPr/>
          <p:nvPr/>
        </p:nvSpPr>
        <p:spPr>
          <a:xfrm>
            <a:off x="2056534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77"/>
          <p:cNvSpPr/>
          <p:nvPr/>
        </p:nvSpPr>
        <p:spPr>
          <a:xfrm>
            <a:off x="2112926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77"/>
          <p:cNvSpPr/>
          <p:nvPr/>
        </p:nvSpPr>
        <p:spPr>
          <a:xfrm>
            <a:off x="2225710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77"/>
          <p:cNvSpPr/>
          <p:nvPr/>
        </p:nvSpPr>
        <p:spPr>
          <a:xfrm>
            <a:off x="228210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77"/>
          <p:cNvSpPr/>
          <p:nvPr/>
        </p:nvSpPr>
        <p:spPr>
          <a:xfrm>
            <a:off x="2394885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77"/>
          <p:cNvSpPr/>
          <p:nvPr/>
        </p:nvSpPr>
        <p:spPr>
          <a:xfrm>
            <a:off x="245127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77"/>
          <p:cNvSpPr/>
          <p:nvPr/>
        </p:nvSpPr>
        <p:spPr>
          <a:xfrm>
            <a:off x="250766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77"/>
          <p:cNvSpPr/>
          <p:nvPr/>
        </p:nvSpPr>
        <p:spPr>
          <a:xfrm>
            <a:off x="2564061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77"/>
          <p:cNvSpPr/>
          <p:nvPr/>
        </p:nvSpPr>
        <p:spPr>
          <a:xfrm>
            <a:off x="2620453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77"/>
          <p:cNvSpPr/>
          <p:nvPr/>
        </p:nvSpPr>
        <p:spPr>
          <a:xfrm>
            <a:off x="228210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77"/>
          <p:cNvSpPr/>
          <p:nvPr/>
        </p:nvSpPr>
        <p:spPr>
          <a:xfrm>
            <a:off x="2394885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77"/>
          <p:cNvSpPr/>
          <p:nvPr/>
        </p:nvSpPr>
        <p:spPr>
          <a:xfrm>
            <a:off x="245127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77"/>
          <p:cNvSpPr/>
          <p:nvPr/>
        </p:nvSpPr>
        <p:spPr>
          <a:xfrm>
            <a:off x="250766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77"/>
          <p:cNvSpPr/>
          <p:nvPr/>
        </p:nvSpPr>
        <p:spPr>
          <a:xfrm>
            <a:off x="2564061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77"/>
          <p:cNvSpPr/>
          <p:nvPr/>
        </p:nvSpPr>
        <p:spPr>
          <a:xfrm>
            <a:off x="2620453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77"/>
          <p:cNvSpPr/>
          <p:nvPr/>
        </p:nvSpPr>
        <p:spPr>
          <a:xfrm>
            <a:off x="183096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77"/>
          <p:cNvSpPr/>
          <p:nvPr/>
        </p:nvSpPr>
        <p:spPr>
          <a:xfrm>
            <a:off x="188735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77"/>
          <p:cNvSpPr/>
          <p:nvPr/>
        </p:nvSpPr>
        <p:spPr>
          <a:xfrm>
            <a:off x="200014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77"/>
          <p:cNvSpPr/>
          <p:nvPr/>
        </p:nvSpPr>
        <p:spPr>
          <a:xfrm>
            <a:off x="2056534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77"/>
          <p:cNvSpPr/>
          <p:nvPr/>
        </p:nvSpPr>
        <p:spPr>
          <a:xfrm>
            <a:off x="2112926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77"/>
          <p:cNvSpPr/>
          <p:nvPr/>
        </p:nvSpPr>
        <p:spPr>
          <a:xfrm>
            <a:off x="2225710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77"/>
          <p:cNvSpPr/>
          <p:nvPr/>
        </p:nvSpPr>
        <p:spPr>
          <a:xfrm>
            <a:off x="228210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77"/>
          <p:cNvSpPr/>
          <p:nvPr/>
        </p:nvSpPr>
        <p:spPr>
          <a:xfrm>
            <a:off x="2394885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77"/>
          <p:cNvSpPr/>
          <p:nvPr/>
        </p:nvSpPr>
        <p:spPr>
          <a:xfrm>
            <a:off x="245127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77"/>
          <p:cNvSpPr/>
          <p:nvPr/>
        </p:nvSpPr>
        <p:spPr>
          <a:xfrm>
            <a:off x="250766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77"/>
          <p:cNvSpPr/>
          <p:nvPr/>
        </p:nvSpPr>
        <p:spPr>
          <a:xfrm>
            <a:off x="2564061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77"/>
          <p:cNvSpPr/>
          <p:nvPr/>
        </p:nvSpPr>
        <p:spPr>
          <a:xfrm>
            <a:off x="2620453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77"/>
          <p:cNvSpPr/>
          <p:nvPr/>
        </p:nvSpPr>
        <p:spPr>
          <a:xfrm>
            <a:off x="183096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77"/>
          <p:cNvSpPr/>
          <p:nvPr/>
        </p:nvSpPr>
        <p:spPr>
          <a:xfrm>
            <a:off x="188735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77"/>
          <p:cNvSpPr/>
          <p:nvPr/>
        </p:nvSpPr>
        <p:spPr>
          <a:xfrm>
            <a:off x="200014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77"/>
          <p:cNvSpPr/>
          <p:nvPr/>
        </p:nvSpPr>
        <p:spPr>
          <a:xfrm>
            <a:off x="2056534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77"/>
          <p:cNvSpPr/>
          <p:nvPr/>
        </p:nvSpPr>
        <p:spPr>
          <a:xfrm>
            <a:off x="2112926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77"/>
          <p:cNvSpPr/>
          <p:nvPr/>
        </p:nvSpPr>
        <p:spPr>
          <a:xfrm>
            <a:off x="2225710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77"/>
          <p:cNvSpPr/>
          <p:nvPr/>
        </p:nvSpPr>
        <p:spPr>
          <a:xfrm>
            <a:off x="228210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77"/>
          <p:cNvSpPr/>
          <p:nvPr/>
        </p:nvSpPr>
        <p:spPr>
          <a:xfrm>
            <a:off x="2394885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77"/>
          <p:cNvSpPr/>
          <p:nvPr/>
        </p:nvSpPr>
        <p:spPr>
          <a:xfrm>
            <a:off x="245127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77"/>
          <p:cNvSpPr/>
          <p:nvPr/>
        </p:nvSpPr>
        <p:spPr>
          <a:xfrm>
            <a:off x="250766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77"/>
          <p:cNvSpPr/>
          <p:nvPr/>
        </p:nvSpPr>
        <p:spPr>
          <a:xfrm>
            <a:off x="2564061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77"/>
          <p:cNvSpPr/>
          <p:nvPr/>
        </p:nvSpPr>
        <p:spPr>
          <a:xfrm>
            <a:off x="2620453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77"/>
          <p:cNvSpPr/>
          <p:nvPr/>
        </p:nvSpPr>
        <p:spPr>
          <a:xfrm>
            <a:off x="183096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77"/>
          <p:cNvSpPr/>
          <p:nvPr/>
        </p:nvSpPr>
        <p:spPr>
          <a:xfrm>
            <a:off x="188735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77"/>
          <p:cNvSpPr/>
          <p:nvPr/>
        </p:nvSpPr>
        <p:spPr>
          <a:xfrm>
            <a:off x="200014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77"/>
          <p:cNvSpPr/>
          <p:nvPr/>
        </p:nvSpPr>
        <p:spPr>
          <a:xfrm>
            <a:off x="2056534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77"/>
          <p:cNvSpPr/>
          <p:nvPr/>
        </p:nvSpPr>
        <p:spPr>
          <a:xfrm>
            <a:off x="2112926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77"/>
          <p:cNvSpPr/>
          <p:nvPr/>
        </p:nvSpPr>
        <p:spPr>
          <a:xfrm>
            <a:off x="2225710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77"/>
          <p:cNvSpPr/>
          <p:nvPr/>
        </p:nvSpPr>
        <p:spPr>
          <a:xfrm>
            <a:off x="228210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77"/>
          <p:cNvSpPr/>
          <p:nvPr/>
        </p:nvSpPr>
        <p:spPr>
          <a:xfrm>
            <a:off x="2394885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77"/>
          <p:cNvSpPr/>
          <p:nvPr/>
        </p:nvSpPr>
        <p:spPr>
          <a:xfrm>
            <a:off x="245127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77"/>
          <p:cNvSpPr/>
          <p:nvPr/>
        </p:nvSpPr>
        <p:spPr>
          <a:xfrm>
            <a:off x="250766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77"/>
          <p:cNvSpPr/>
          <p:nvPr/>
        </p:nvSpPr>
        <p:spPr>
          <a:xfrm>
            <a:off x="2564061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77"/>
          <p:cNvSpPr/>
          <p:nvPr/>
        </p:nvSpPr>
        <p:spPr>
          <a:xfrm>
            <a:off x="2620453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77"/>
          <p:cNvSpPr/>
          <p:nvPr/>
        </p:nvSpPr>
        <p:spPr>
          <a:xfrm>
            <a:off x="1943937" y="2467850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77"/>
          <p:cNvSpPr/>
          <p:nvPr/>
        </p:nvSpPr>
        <p:spPr>
          <a:xfrm>
            <a:off x="2169318" y="2467850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77"/>
          <p:cNvSpPr/>
          <p:nvPr/>
        </p:nvSpPr>
        <p:spPr>
          <a:xfrm>
            <a:off x="1943750" y="2567931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77"/>
          <p:cNvSpPr/>
          <p:nvPr/>
        </p:nvSpPr>
        <p:spPr>
          <a:xfrm>
            <a:off x="2169318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77"/>
          <p:cNvSpPr/>
          <p:nvPr/>
        </p:nvSpPr>
        <p:spPr>
          <a:xfrm>
            <a:off x="2338493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77"/>
          <p:cNvSpPr/>
          <p:nvPr/>
        </p:nvSpPr>
        <p:spPr>
          <a:xfrm>
            <a:off x="2338493" y="2567931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77"/>
          <p:cNvSpPr/>
          <p:nvPr/>
        </p:nvSpPr>
        <p:spPr>
          <a:xfrm>
            <a:off x="1943750" y="2668013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77"/>
          <p:cNvSpPr/>
          <p:nvPr/>
        </p:nvSpPr>
        <p:spPr>
          <a:xfrm>
            <a:off x="2169318" y="2668013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77"/>
          <p:cNvSpPr/>
          <p:nvPr/>
        </p:nvSpPr>
        <p:spPr>
          <a:xfrm>
            <a:off x="2338493" y="2668013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77"/>
          <p:cNvSpPr/>
          <p:nvPr/>
        </p:nvSpPr>
        <p:spPr>
          <a:xfrm>
            <a:off x="1943750" y="2768094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77"/>
          <p:cNvSpPr/>
          <p:nvPr/>
        </p:nvSpPr>
        <p:spPr>
          <a:xfrm>
            <a:off x="2169318" y="2768094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77"/>
          <p:cNvSpPr/>
          <p:nvPr/>
        </p:nvSpPr>
        <p:spPr>
          <a:xfrm>
            <a:off x="2338493" y="2768094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77"/>
          <p:cNvSpPr/>
          <p:nvPr/>
        </p:nvSpPr>
        <p:spPr>
          <a:xfrm>
            <a:off x="1943750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77"/>
          <p:cNvSpPr/>
          <p:nvPr/>
        </p:nvSpPr>
        <p:spPr>
          <a:xfrm>
            <a:off x="2169318" y="2868175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77"/>
          <p:cNvSpPr/>
          <p:nvPr/>
        </p:nvSpPr>
        <p:spPr>
          <a:xfrm>
            <a:off x="2338493" y="2868175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77"/>
          <p:cNvSpPr/>
          <p:nvPr/>
        </p:nvSpPr>
        <p:spPr>
          <a:xfrm>
            <a:off x="2676845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77"/>
          <p:cNvSpPr/>
          <p:nvPr/>
        </p:nvSpPr>
        <p:spPr>
          <a:xfrm>
            <a:off x="2676845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77"/>
          <p:cNvSpPr/>
          <p:nvPr/>
        </p:nvSpPr>
        <p:spPr>
          <a:xfrm>
            <a:off x="2676845" y="2668013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77"/>
          <p:cNvSpPr/>
          <p:nvPr/>
        </p:nvSpPr>
        <p:spPr>
          <a:xfrm>
            <a:off x="2676845" y="2768094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77"/>
          <p:cNvSpPr/>
          <p:nvPr/>
        </p:nvSpPr>
        <p:spPr>
          <a:xfrm>
            <a:off x="2676845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3" name="Google Shape;1643;p77"/>
          <p:cNvGrpSpPr/>
          <p:nvPr/>
        </p:nvGrpSpPr>
        <p:grpSpPr>
          <a:xfrm>
            <a:off x="6716870" y="2606037"/>
            <a:ext cx="810020" cy="580673"/>
            <a:chOff x="2172642" y="5158900"/>
            <a:chExt cx="496305" cy="355761"/>
          </a:xfrm>
        </p:grpSpPr>
        <p:sp>
          <p:nvSpPr>
            <p:cNvPr id="1644" name="Google Shape;1644;p77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7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7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7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8" name="Google Shape;1648;p77"/>
            <p:cNvCxnSpPr>
              <a:stCxn id="1646" idx="7"/>
              <a:endCxn id="1646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9" name="Google Shape;1649;p77"/>
            <p:cNvCxnSpPr>
              <a:stCxn id="1650" idx="2"/>
              <a:endCxn id="1646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1" name="Google Shape;1651;p77"/>
            <p:cNvCxnSpPr>
              <a:stCxn id="1646" idx="6"/>
              <a:endCxn id="1644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2" name="Google Shape;1652;p77"/>
            <p:cNvCxnSpPr>
              <a:stCxn id="1646" idx="5"/>
              <a:endCxn id="1645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3" name="Google Shape;1653;p77"/>
            <p:cNvCxnSpPr>
              <a:stCxn id="1650" idx="6"/>
              <a:endCxn id="1647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4" name="Google Shape;1654;p77"/>
            <p:cNvCxnSpPr>
              <a:stCxn id="1644" idx="6"/>
              <a:endCxn id="1647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5" name="Google Shape;1655;p77"/>
            <p:cNvCxnSpPr>
              <a:stCxn id="1645" idx="6"/>
              <a:endCxn id="1647" idx="3"/>
            </p:cNvCxnSpPr>
            <p:nvPr/>
          </p:nvCxnSpPr>
          <p:spPr>
            <a:xfrm flipH="1" rot="10800000">
              <a:off x="2471196" y="5371261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50" name="Google Shape;1650;p77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56" name="Google Shape;1656;p77"/>
          <p:cNvCxnSpPr>
            <a:stCxn id="1493" idx="3"/>
            <a:endCxn id="1646" idx="2"/>
          </p:cNvCxnSpPr>
          <p:nvPr/>
        </p:nvCxnSpPr>
        <p:spPr>
          <a:xfrm>
            <a:off x="6336575" y="2890725"/>
            <a:ext cx="380400" cy="57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7" name="Google Shape;1657;p77"/>
          <p:cNvSpPr txBox="1"/>
          <p:nvPr/>
        </p:nvSpPr>
        <p:spPr>
          <a:xfrm>
            <a:off x="8052625" y="268477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</a:t>
            </a:r>
            <a:endParaRPr/>
          </a:p>
        </p:txBody>
      </p:sp>
      <p:cxnSp>
        <p:nvCxnSpPr>
          <p:cNvPr id="1658" name="Google Shape;1658;p77"/>
          <p:cNvCxnSpPr>
            <a:stCxn id="1647" idx="6"/>
            <a:endCxn id="1657" idx="1"/>
          </p:cNvCxnSpPr>
          <p:nvPr/>
        </p:nvCxnSpPr>
        <p:spPr>
          <a:xfrm flipH="1" rot="10800000">
            <a:off x="7526890" y="2890674"/>
            <a:ext cx="525600" cy="57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59" name="Google Shape;16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250" y="5152850"/>
            <a:ext cx="662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00" y="5174713"/>
            <a:ext cx="436500" cy="61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1" name="Google Shape;1661;p77"/>
          <p:cNvCxnSpPr>
            <a:stCxn id="1495" idx="0"/>
            <a:endCxn id="1501" idx="2"/>
          </p:cNvCxnSpPr>
          <p:nvPr/>
        </p:nvCxnSpPr>
        <p:spPr>
          <a:xfrm rot="-5400000">
            <a:off x="2866400" y="3628575"/>
            <a:ext cx="1544400" cy="518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2" name="Google Shape;1662;p77"/>
          <p:cNvCxnSpPr>
            <a:stCxn id="1657" idx="3"/>
            <a:endCxn id="1501" idx="2"/>
          </p:cNvCxnSpPr>
          <p:nvPr/>
        </p:nvCxnSpPr>
        <p:spPr>
          <a:xfrm flipH="1">
            <a:off x="3897625" y="2890725"/>
            <a:ext cx="4746000" cy="224700"/>
          </a:xfrm>
          <a:prstGeom prst="bentConnector5">
            <a:avLst>
              <a:gd fmla="val -5017" name="adj1"/>
              <a:gd fmla="val 468914" name="adj2"/>
              <a:gd fmla="val 105018" name="adj3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3" name="Google Shape;1663;p77"/>
          <p:cNvSpPr txBox="1"/>
          <p:nvPr/>
        </p:nvSpPr>
        <p:spPr>
          <a:xfrm>
            <a:off x="3659400" y="3982950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Recycle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64" name="Google Shape;1664;p77"/>
          <p:cNvCxnSpPr>
            <a:stCxn id="1502" idx="6"/>
            <a:endCxn id="1501" idx="2"/>
          </p:cNvCxnSpPr>
          <p:nvPr/>
        </p:nvCxnSpPr>
        <p:spPr>
          <a:xfrm flipH="1">
            <a:off x="3897520" y="2900235"/>
            <a:ext cx="1274700" cy="215100"/>
          </a:xfrm>
          <a:prstGeom prst="bentConnector5">
            <a:avLst>
              <a:gd fmla="val -18681" name="adj1"/>
              <a:gd fmla="val 370416" name="adj2"/>
              <a:gd fmla="val 118674" name="adj3"/>
            </a:avLst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65" name="Google Shape;1665;p77"/>
          <p:cNvSpPr txBox="1"/>
          <p:nvPr/>
        </p:nvSpPr>
        <p:spPr>
          <a:xfrm>
            <a:off x="6389438" y="1854425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Module</a:t>
            </a:r>
            <a:endParaRPr/>
          </a:p>
        </p:txBody>
      </p:sp>
      <p:sp>
        <p:nvSpPr>
          <p:cNvPr id="1666" name="Google Shape;1666;p77"/>
          <p:cNvSpPr txBox="1"/>
          <p:nvPr/>
        </p:nvSpPr>
        <p:spPr>
          <a:xfrm>
            <a:off x="3802463" y="1611775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</a:t>
            </a:r>
            <a:endParaRPr/>
          </a:p>
        </p:txBody>
      </p:sp>
      <p:sp>
        <p:nvSpPr>
          <p:cNvPr id="1667" name="Google Shape;1667;p77"/>
          <p:cNvSpPr/>
          <p:nvPr/>
        </p:nvSpPr>
        <p:spPr>
          <a:xfrm>
            <a:off x="316100" y="1305625"/>
            <a:ext cx="2721300" cy="1881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77"/>
          <p:cNvSpPr/>
          <p:nvPr/>
        </p:nvSpPr>
        <p:spPr>
          <a:xfrm>
            <a:off x="1608775" y="4169425"/>
            <a:ext cx="2721300" cy="1881000"/>
          </a:xfrm>
          <a:prstGeom prst="rect">
            <a:avLst/>
          </a:prstGeom>
          <a:noFill/>
          <a:ln cap="flat" cmpd="sng" w="381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78"/>
          <p:cNvSpPr/>
          <p:nvPr/>
        </p:nvSpPr>
        <p:spPr>
          <a:xfrm>
            <a:off x="4070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78"/>
          <p:cNvSpPr/>
          <p:nvPr/>
        </p:nvSpPr>
        <p:spPr>
          <a:xfrm>
            <a:off x="4309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78"/>
          <p:cNvSpPr/>
          <p:nvPr/>
        </p:nvSpPr>
        <p:spPr>
          <a:xfrm>
            <a:off x="4788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78"/>
          <p:cNvSpPr/>
          <p:nvPr/>
        </p:nvSpPr>
        <p:spPr>
          <a:xfrm>
            <a:off x="5027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78"/>
          <p:cNvSpPr/>
          <p:nvPr/>
        </p:nvSpPr>
        <p:spPr>
          <a:xfrm>
            <a:off x="5267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78"/>
          <p:cNvSpPr/>
          <p:nvPr/>
        </p:nvSpPr>
        <p:spPr>
          <a:xfrm>
            <a:off x="5745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78"/>
          <p:cNvSpPr/>
          <p:nvPr/>
        </p:nvSpPr>
        <p:spPr>
          <a:xfrm>
            <a:off x="5985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78"/>
          <p:cNvSpPr/>
          <p:nvPr/>
        </p:nvSpPr>
        <p:spPr>
          <a:xfrm>
            <a:off x="6464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78"/>
          <p:cNvSpPr/>
          <p:nvPr/>
        </p:nvSpPr>
        <p:spPr>
          <a:xfrm>
            <a:off x="6703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78"/>
          <p:cNvSpPr/>
          <p:nvPr/>
        </p:nvSpPr>
        <p:spPr>
          <a:xfrm>
            <a:off x="6942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78"/>
          <p:cNvSpPr/>
          <p:nvPr/>
        </p:nvSpPr>
        <p:spPr>
          <a:xfrm>
            <a:off x="7182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78"/>
          <p:cNvSpPr/>
          <p:nvPr/>
        </p:nvSpPr>
        <p:spPr>
          <a:xfrm>
            <a:off x="7421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78"/>
          <p:cNvSpPr/>
          <p:nvPr/>
        </p:nvSpPr>
        <p:spPr>
          <a:xfrm>
            <a:off x="4549602" y="27107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78"/>
          <p:cNvSpPr/>
          <p:nvPr/>
        </p:nvSpPr>
        <p:spPr>
          <a:xfrm>
            <a:off x="5506410" y="271075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78"/>
          <p:cNvSpPr/>
          <p:nvPr/>
        </p:nvSpPr>
        <p:spPr>
          <a:xfrm>
            <a:off x="62246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78"/>
          <p:cNvSpPr/>
          <p:nvPr/>
        </p:nvSpPr>
        <p:spPr>
          <a:xfrm>
            <a:off x="76610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78"/>
          <p:cNvSpPr/>
          <p:nvPr/>
        </p:nvSpPr>
        <p:spPr>
          <a:xfrm>
            <a:off x="3612281" y="2704424"/>
            <a:ext cx="252300" cy="280500"/>
          </a:xfrm>
          <a:custGeom>
            <a:rect b="b" l="l" r="r" t="t"/>
            <a:pathLst>
              <a:path extrusionOk="0" h="120000" w="12000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78"/>
          <p:cNvSpPr txBox="1"/>
          <p:nvPr/>
        </p:nvSpPr>
        <p:spPr>
          <a:xfrm>
            <a:off x="51600" y="83625"/>
            <a:ext cx="9040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Multiple Sequence Alignment (MSA)?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5" name="Google Shape;1695;p79"/>
          <p:cNvCxnSpPr>
            <a:stCxn id="1696" idx="1"/>
            <a:endCxn id="1697" idx="0"/>
          </p:cNvCxnSpPr>
          <p:nvPr/>
        </p:nvCxnSpPr>
        <p:spPr>
          <a:xfrm flipH="1">
            <a:off x="2699010" y="2830450"/>
            <a:ext cx="1371000" cy="18192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8" name="Google Shape;1698;p79"/>
          <p:cNvSpPr/>
          <p:nvPr/>
        </p:nvSpPr>
        <p:spPr>
          <a:xfrm>
            <a:off x="3570150" y="2650925"/>
            <a:ext cx="330600" cy="402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79"/>
          <p:cNvSpPr txBox="1"/>
          <p:nvPr/>
        </p:nvSpPr>
        <p:spPr>
          <a:xfrm rot="-3600628">
            <a:off x="2131785" y="3009821"/>
            <a:ext cx="1376835" cy="433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0" name="Google Shape;1700;p79"/>
          <p:cNvCxnSpPr/>
          <p:nvPr/>
        </p:nvCxnSpPr>
        <p:spPr>
          <a:xfrm>
            <a:off x="140566" y="1039378"/>
            <a:ext cx="8847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696" name="Google Shape;1696;p79"/>
          <p:cNvSpPr/>
          <p:nvPr/>
        </p:nvSpPr>
        <p:spPr>
          <a:xfrm>
            <a:off x="4070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79"/>
          <p:cNvSpPr/>
          <p:nvPr/>
        </p:nvSpPr>
        <p:spPr>
          <a:xfrm>
            <a:off x="4309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79"/>
          <p:cNvSpPr/>
          <p:nvPr/>
        </p:nvSpPr>
        <p:spPr>
          <a:xfrm>
            <a:off x="4788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79"/>
          <p:cNvSpPr/>
          <p:nvPr/>
        </p:nvSpPr>
        <p:spPr>
          <a:xfrm>
            <a:off x="5027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79"/>
          <p:cNvSpPr/>
          <p:nvPr/>
        </p:nvSpPr>
        <p:spPr>
          <a:xfrm>
            <a:off x="5267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79"/>
          <p:cNvSpPr/>
          <p:nvPr/>
        </p:nvSpPr>
        <p:spPr>
          <a:xfrm>
            <a:off x="5745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79"/>
          <p:cNvSpPr/>
          <p:nvPr/>
        </p:nvSpPr>
        <p:spPr>
          <a:xfrm>
            <a:off x="5985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79"/>
          <p:cNvSpPr/>
          <p:nvPr/>
        </p:nvSpPr>
        <p:spPr>
          <a:xfrm>
            <a:off x="6464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79"/>
          <p:cNvSpPr/>
          <p:nvPr/>
        </p:nvSpPr>
        <p:spPr>
          <a:xfrm>
            <a:off x="6703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79"/>
          <p:cNvSpPr/>
          <p:nvPr/>
        </p:nvSpPr>
        <p:spPr>
          <a:xfrm>
            <a:off x="6942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79"/>
          <p:cNvSpPr/>
          <p:nvPr/>
        </p:nvSpPr>
        <p:spPr>
          <a:xfrm>
            <a:off x="7182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79"/>
          <p:cNvSpPr/>
          <p:nvPr/>
        </p:nvSpPr>
        <p:spPr>
          <a:xfrm>
            <a:off x="7421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79"/>
          <p:cNvSpPr/>
          <p:nvPr/>
        </p:nvSpPr>
        <p:spPr>
          <a:xfrm>
            <a:off x="4549602" y="27107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79"/>
          <p:cNvSpPr/>
          <p:nvPr/>
        </p:nvSpPr>
        <p:spPr>
          <a:xfrm>
            <a:off x="5506410" y="271075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79"/>
          <p:cNvSpPr/>
          <p:nvPr/>
        </p:nvSpPr>
        <p:spPr>
          <a:xfrm>
            <a:off x="62246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79"/>
          <p:cNvSpPr/>
          <p:nvPr/>
        </p:nvSpPr>
        <p:spPr>
          <a:xfrm>
            <a:off x="76610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7" name="Google Shape;169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218" y="4649656"/>
            <a:ext cx="931686" cy="10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79"/>
          <p:cNvSpPr txBox="1"/>
          <p:nvPr/>
        </p:nvSpPr>
        <p:spPr>
          <a:xfrm>
            <a:off x="1601600" y="5673825"/>
            <a:ext cx="2229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of sequences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79"/>
          <p:cNvSpPr txBox="1"/>
          <p:nvPr/>
        </p:nvSpPr>
        <p:spPr>
          <a:xfrm>
            <a:off x="51600" y="83625"/>
            <a:ext cx="9040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against a database of sequences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79"/>
          <p:cNvSpPr/>
          <p:nvPr/>
        </p:nvSpPr>
        <p:spPr>
          <a:xfrm>
            <a:off x="3612281" y="2704424"/>
            <a:ext cx="252300" cy="280500"/>
          </a:xfrm>
          <a:custGeom>
            <a:rect b="b" l="l" r="r" t="t"/>
            <a:pathLst>
              <a:path extrusionOk="0" h="120000" w="12000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3" name="Google Shape;1723;p80"/>
          <p:cNvCxnSpPr/>
          <p:nvPr/>
        </p:nvCxnSpPr>
        <p:spPr>
          <a:xfrm>
            <a:off x="140566" y="1039378"/>
            <a:ext cx="8847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724" name="Google Shape;1724;p80"/>
          <p:cNvSpPr txBox="1"/>
          <p:nvPr/>
        </p:nvSpPr>
        <p:spPr>
          <a:xfrm>
            <a:off x="51600" y="83625"/>
            <a:ext cx="9040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a multiple sequence alignment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80"/>
          <p:cNvSpPr/>
          <p:nvPr/>
        </p:nvSpPr>
        <p:spPr>
          <a:xfrm>
            <a:off x="40700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80"/>
          <p:cNvSpPr/>
          <p:nvPr/>
        </p:nvSpPr>
        <p:spPr>
          <a:xfrm>
            <a:off x="43094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80"/>
          <p:cNvSpPr/>
          <p:nvPr/>
        </p:nvSpPr>
        <p:spPr>
          <a:xfrm>
            <a:off x="47882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80"/>
          <p:cNvSpPr/>
          <p:nvPr/>
        </p:nvSpPr>
        <p:spPr>
          <a:xfrm>
            <a:off x="50276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80"/>
          <p:cNvSpPr/>
          <p:nvPr/>
        </p:nvSpPr>
        <p:spPr>
          <a:xfrm>
            <a:off x="52670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80"/>
          <p:cNvSpPr/>
          <p:nvPr/>
        </p:nvSpPr>
        <p:spPr>
          <a:xfrm>
            <a:off x="57458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80"/>
          <p:cNvSpPr/>
          <p:nvPr/>
        </p:nvSpPr>
        <p:spPr>
          <a:xfrm>
            <a:off x="59852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80"/>
          <p:cNvSpPr/>
          <p:nvPr/>
        </p:nvSpPr>
        <p:spPr>
          <a:xfrm>
            <a:off x="64640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80"/>
          <p:cNvSpPr/>
          <p:nvPr/>
        </p:nvSpPr>
        <p:spPr>
          <a:xfrm>
            <a:off x="67034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80"/>
          <p:cNvSpPr/>
          <p:nvPr/>
        </p:nvSpPr>
        <p:spPr>
          <a:xfrm>
            <a:off x="69428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80"/>
          <p:cNvSpPr/>
          <p:nvPr/>
        </p:nvSpPr>
        <p:spPr>
          <a:xfrm>
            <a:off x="71822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80"/>
          <p:cNvSpPr/>
          <p:nvPr/>
        </p:nvSpPr>
        <p:spPr>
          <a:xfrm>
            <a:off x="74216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80"/>
          <p:cNvSpPr/>
          <p:nvPr/>
        </p:nvSpPr>
        <p:spPr>
          <a:xfrm>
            <a:off x="40700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80"/>
          <p:cNvSpPr/>
          <p:nvPr/>
        </p:nvSpPr>
        <p:spPr>
          <a:xfrm>
            <a:off x="43094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80"/>
          <p:cNvSpPr/>
          <p:nvPr/>
        </p:nvSpPr>
        <p:spPr>
          <a:xfrm>
            <a:off x="47882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80"/>
          <p:cNvSpPr/>
          <p:nvPr/>
        </p:nvSpPr>
        <p:spPr>
          <a:xfrm>
            <a:off x="50276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80"/>
          <p:cNvSpPr/>
          <p:nvPr/>
        </p:nvSpPr>
        <p:spPr>
          <a:xfrm>
            <a:off x="52670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80"/>
          <p:cNvSpPr/>
          <p:nvPr/>
        </p:nvSpPr>
        <p:spPr>
          <a:xfrm>
            <a:off x="57458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80"/>
          <p:cNvSpPr/>
          <p:nvPr/>
        </p:nvSpPr>
        <p:spPr>
          <a:xfrm>
            <a:off x="59852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80"/>
          <p:cNvSpPr/>
          <p:nvPr/>
        </p:nvSpPr>
        <p:spPr>
          <a:xfrm>
            <a:off x="64640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80"/>
          <p:cNvSpPr/>
          <p:nvPr/>
        </p:nvSpPr>
        <p:spPr>
          <a:xfrm>
            <a:off x="67034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80"/>
          <p:cNvSpPr/>
          <p:nvPr/>
        </p:nvSpPr>
        <p:spPr>
          <a:xfrm>
            <a:off x="69428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80"/>
          <p:cNvSpPr/>
          <p:nvPr/>
        </p:nvSpPr>
        <p:spPr>
          <a:xfrm>
            <a:off x="71822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80"/>
          <p:cNvSpPr/>
          <p:nvPr/>
        </p:nvSpPr>
        <p:spPr>
          <a:xfrm>
            <a:off x="74216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80"/>
          <p:cNvSpPr/>
          <p:nvPr/>
        </p:nvSpPr>
        <p:spPr>
          <a:xfrm>
            <a:off x="40700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80"/>
          <p:cNvSpPr/>
          <p:nvPr/>
        </p:nvSpPr>
        <p:spPr>
          <a:xfrm>
            <a:off x="43094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80"/>
          <p:cNvSpPr/>
          <p:nvPr/>
        </p:nvSpPr>
        <p:spPr>
          <a:xfrm>
            <a:off x="47882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80"/>
          <p:cNvSpPr/>
          <p:nvPr/>
        </p:nvSpPr>
        <p:spPr>
          <a:xfrm>
            <a:off x="50276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80"/>
          <p:cNvSpPr/>
          <p:nvPr/>
        </p:nvSpPr>
        <p:spPr>
          <a:xfrm>
            <a:off x="52670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80"/>
          <p:cNvSpPr/>
          <p:nvPr/>
        </p:nvSpPr>
        <p:spPr>
          <a:xfrm>
            <a:off x="57458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80"/>
          <p:cNvSpPr/>
          <p:nvPr/>
        </p:nvSpPr>
        <p:spPr>
          <a:xfrm>
            <a:off x="59852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80"/>
          <p:cNvSpPr/>
          <p:nvPr/>
        </p:nvSpPr>
        <p:spPr>
          <a:xfrm>
            <a:off x="64640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80"/>
          <p:cNvSpPr/>
          <p:nvPr/>
        </p:nvSpPr>
        <p:spPr>
          <a:xfrm>
            <a:off x="67034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80"/>
          <p:cNvSpPr/>
          <p:nvPr/>
        </p:nvSpPr>
        <p:spPr>
          <a:xfrm>
            <a:off x="69428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80"/>
          <p:cNvSpPr/>
          <p:nvPr/>
        </p:nvSpPr>
        <p:spPr>
          <a:xfrm>
            <a:off x="71822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80"/>
          <p:cNvSpPr/>
          <p:nvPr/>
        </p:nvSpPr>
        <p:spPr>
          <a:xfrm>
            <a:off x="74216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80"/>
          <p:cNvSpPr/>
          <p:nvPr/>
        </p:nvSpPr>
        <p:spPr>
          <a:xfrm>
            <a:off x="40700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80"/>
          <p:cNvSpPr/>
          <p:nvPr/>
        </p:nvSpPr>
        <p:spPr>
          <a:xfrm>
            <a:off x="43094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80"/>
          <p:cNvSpPr/>
          <p:nvPr/>
        </p:nvSpPr>
        <p:spPr>
          <a:xfrm>
            <a:off x="47882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80"/>
          <p:cNvSpPr/>
          <p:nvPr/>
        </p:nvSpPr>
        <p:spPr>
          <a:xfrm>
            <a:off x="50276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80"/>
          <p:cNvSpPr/>
          <p:nvPr/>
        </p:nvSpPr>
        <p:spPr>
          <a:xfrm>
            <a:off x="52670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80"/>
          <p:cNvSpPr/>
          <p:nvPr/>
        </p:nvSpPr>
        <p:spPr>
          <a:xfrm>
            <a:off x="57458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80"/>
          <p:cNvSpPr/>
          <p:nvPr/>
        </p:nvSpPr>
        <p:spPr>
          <a:xfrm>
            <a:off x="59852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80"/>
          <p:cNvSpPr/>
          <p:nvPr/>
        </p:nvSpPr>
        <p:spPr>
          <a:xfrm>
            <a:off x="64640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80"/>
          <p:cNvSpPr/>
          <p:nvPr/>
        </p:nvSpPr>
        <p:spPr>
          <a:xfrm>
            <a:off x="67034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80"/>
          <p:cNvSpPr/>
          <p:nvPr/>
        </p:nvSpPr>
        <p:spPr>
          <a:xfrm>
            <a:off x="69428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80"/>
          <p:cNvSpPr/>
          <p:nvPr/>
        </p:nvSpPr>
        <p:spPr>
          <a:xfrm>
            <a:off x="71822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80"/>
          <p:cNvSpPr/>
          <p:nvPr/>
        </p:nvSpPr>
        <p:spPr>
          <a:xfrm>
            <a:off x="74216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80"/>
          <p:cNvSpPr/>
          <p:nvPr/>
        </p:nvSpPr>
        <p:spPr>
          <a:xfrm>
            <a:off x="4548810" y="3135625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80"/>
          <p:cNvSpPr/>
          <p:nvPr/>
        </p:nvSpPr>
        <p:spPr>
          <a:xfrm>
            <a:off x="5506410" y="3135625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80"/>
          <p:cNvSpPr/>
          <p:nvPr/>
        </p:nvSpPr>
        <p:spPr>
          <a:xfrm>
            <a:off x="6224610" y="3135625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80"/>
          <p:cNvSpPr/>
          <p:nvPr/>
        </p:nvSpPr>
        <p:spPr>
          <a:xfrm>
            <a:off x="4548810" y="356050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80"/>
          <p:cNvSpPr/>
          <p:nvPr/>
        </p:nvSpPr>
        <p:spPr>
          <a:xfrm>
            <a:off x="5506410" y="356050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80"/>
          <p:cNvSpPr/>
          <p:nvPr/>
        </p:nvSpPr>
        <p:spPr>
          <a:xfrm>
            <a:off x="6224610" y="356050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80"/>
          <p:cNvSpPr/>
          <p:nvPr/>
        </p:nvSpPr>
        <p:spPr>
          <a:xfrm>
            <a:off x="4548810" y="3985375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0" name="Google Shape;1780;p80"/>
          <p:cNvSpPr/>
          <p:nvPr/>
        </p:nvSpPr>
        <p:spPr>
          <a:xfrm>
            <a:off x="5506410" y="3985375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80"/>
          <p:cNvSpPr/>
          <p:nvPr/>
        </p:nvSpPr>
        <p:spPr>
          <a:xfrm>
            <a:off x="6224610" y="3985375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80"/>
          <p:cNvSpPr/>
          <p:nvPr/>
        </p:nvSpPr>
        <p:spPr>
          <a:xfrm>
            <a:off x="4548810" y="44102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80"/>
          <p:cNvSpPr/>
          <p:nvPr/>
        </p:nvSpPr>
        <p:spPr>
          <a:xfrm>
            <a:off x="5506410" y="441025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80"/>
          <p:cNvSpPr/>
          <p:nvPr/>
        </p:nvSpPr>
        <p:spPr>
          <a:xfrm>
            <a:off x="6224610" y="44102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80"/>
          <p:cNvSpPr/>
          <p:nvPr/>
        </p:nvSpPr>
        <p:spPr>
          <a:xfrm>
            <a:off x="7661010" y="3135625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80"/>
          <p:cNvSpPr/>
          <p:nvPr/>
        </p:nvSpPr>
        <p:spPr>
          <a:xfrm>
            <a:off x="7661010" y="3560500"/>
            <a:ext cx="239400" cy="2394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80"/>
          <p:cNvSpPr/>
          <p:nvPr/>
        </p:nvSpPr>
        <p:spPr>
          <a:xfrm>
            <a:off x="7661010" y="3985375"/>
            <a:ext cx="239400" cy="2394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80"/>
          <p:cNvSpPr/>
          <p:nvPr/>
        </p:nvSpPr>
        <p:spPr>
          <a:xfrm>
            <a:off x="7661010" y="44102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9" name="Google Shape;1789;p80"/>
          <p:cNvCxnSpPr>
            <a:stCxn id="1790" idx="1"/>
            <a:endCxn id="1791" idx="0"/>
          </p:cNvCxnSpPr>
          <p:nvPr/>
        </p:nvCxnSpPr>
        <p:spPr>
          <a:xfrm flipH="1">
            <a:off x="2699010" y="2830450"/>
            <a:ext cx="1371000" cy="18192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2" name="Google Shape;1792;p80"/>
          <p:cNvSpPr txBox="1"/>
          <p:nvPr/>
        </p:nvSpPr>
        <p:spPr>
          <a:xfrm rot="-3600628">
            <a:off x="2131785" y="3009821"/>
            <a:ext cx="1376835" cy="433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80"/>
          <p:cNvSpPr/>
          <p:nvPr/>
        </p:nvSpPr>
        <p:spPr>
          <a:xfrm>
            <a:off x="4070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80"/>
          <p:cNvSpPr/>
          <p:nvPr/>
        </p:nvSpPr>
        <p:spPr>
          <a:xfrm>
            <a:off x="4309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80"/>
          <p:cNvSpPr/>
          <p:nvPr/>
        </p:nvSpPr>
        <p:spPr>
          <a:xfrm>
            <a:off x="4788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80"/>
          <p:cNvSpPr/>
          <p:nvPr/>
        </p:nvSpPr>
        <p:spPr>
          <a:xfrm>
            <a:off x="5027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80"/>
          <p:cNvSpPr/>
          <p:nvPr/>
        </p:nvSpPr>
        <p:spPr>
          <a:xfrm>
            <a:off x="5267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80"/>
          <p:cNvSpPr/>
          <p:nvPr/>
        </p:nvSpPr>
        <p:spPr>
          <a:xfrm>
            <a:off x="5745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80"/>
          <p:cNvSpPr/>
          <p:nvPr/>
        </p:nvSpPr>
        <p:spPr>
          <a:xfrm>
            <a:off x="5985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80"/>
          <p:cNvSpPr/>
          <p:nvPr/>
        </p:nvSpPr>
        <p:spPr>
          <a:xfrm>
            <a:off x="6464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80"/>
          <p:cNvSpPr/>
          <p:nvPr/>
        </p:nvSpPr>
        <p:spPr>
          <a:xfrm>
            <a:off x="6703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80"/>
          <p:cNvSpPr/>
          <p:nvPr/>
        </p:nvSpPr>
        <p:spPr>
          <a:xfrm>
            <a:off x="6942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80"/>
          <p:cNvSpPr/>
          <p:nvPr/>
        </p:nvSpPr>
        <p:spPr>
          <a:xfrm>
            <a:off x="7182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80"/>
          <p:cNvSpPr/>
          <p:nvPr/>
        </p:nvSpPr>
        <p:spPr>
          <a:xfrm>
            <a:off x="7421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80"/>
          <p:cNvSpPr/>
          <p:nvPr/>
        </p:nvSpPr>
        <p:spPr>
          <a:xfrm>
            <a:off x="4549602" y="27107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80"/>
          <p:cNvSpPr/>
          <p:nvPr/>
        </p:nvSpPr>
        <p:spPr>
          <a:xfrm>
            <a:off x="5506410" y="271075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80"/>
          <p:cNvSpPr/>
          <p:nvPr/>
        </p:nvSpPr>
        <p:spPr>
          <a:xfrm>
            <a:off x="62246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80"/>
          <p:cNvSpPr/>
          <p:nvPr/>
        </p:nvSpPr>
        <p:spPr>
          <a:xfrm>
            <a:off x="76610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8" name="Google Shape;1808;p80"/>
          <p:cNvCxnSpPr>
            <a:stCxn id="1809" idx="3"/>
            <a:endCxn id="1784" idx="2"/>
          </p:cNvCxnSpPr>
          <p:nvPr/>
        </p:nvCxnSpPr>
        <p:spPr>
          <a:xfrm flipH="1" rot="10800000">
            <a:off x="3830600" y="4649775"/>
            <a:ext cx="2513700" cy="15372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91" name="Google Shape;179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218" y="4649656"/>
            <a:ext cx="931686" cy="10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80"/>
          <p:cNvSpPr txBox="1"/>
          <p:nvPr/>
        </p:nvSpPr>
        <p:spPr>
          <a:xfrm>
            <a:off x="1601600" y="5673825"/>
            <a:ext cx="2229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of sequences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80"/>
          <p:cNvSpPr/>
          <p:nvPr/>
        </p:nvSpPr>
        <p:spPr>
          <a:xfrm>
            <a:off x="3562167" y="3528441"/>
            <a:ext cx="352500" cy="278100"/>
          </a:xfrm>
          <a:custGeom>
            <a:rect b="b" l="l" r="r" t="t"/>
            <a:pathLst>
              <a:path extrusionOk="0" h="120000" w="120000">
                <a:moveTo>
                  <a:pt x="33513" y="46595"/>
                </a:moveTo>
                <a:cubicBezTo>
                  <a:pt x="28108" y="44768"/>
                  <a:pt x="28259" y="38949"/>
                  <a:pt x="27027" y="34261"/>
                </a:cubicBezTo>
                <a:cubicBezTo>
                  <a:pt x="26314" y="31553"/>
                  <a:pt x="25688" y="27970"/>
                  <a:pt x="23783" y="26038"/>
                </a:cubicBezTo>
                <a:cubicBezTo>
                  <a:pt x="22894" y="25136"/>
                  <a:pt x="21621" y="25125"/>
                  <a:pt x="20540" y="24668"/>
                </a:cubicBezTo>
                <a:cubicBezTo>
                  <a:pt x="20180" y="31520"/>
                  <a:pt x="20700" y="38540"/>
                  <a:pt x="19459" y="45225"/>
                </a:cubicBezTo>
                <a:cubicBezTo>
                  <a:pt x="19161" y="46828"/>
                  <a:pt x="17476" y="48365"/>
                  <a:pt x="16216" y="47966"/>
                </a:cubicBezTo>
                <a:cubicBezTo>
                  <a:pt x="15110" y="47615"/>
                  <a:pt x="15847" y="44982"/>
                  <a:pt x="15135" y="43854"/>
                </a:cubicBezTo>
                <a:cubicBezTo>
                  <a:pt x="14323" y="42568"/>
                  <a:pt x="12972" y="42027"/>
                  <a:pt x="11891" y="41113"/>
                </a:cubicBezTo>
                <a:cubicBezTo>
                  <a:pt x="6846" y="31520"/>
                  <a:pt x="9008" y="30150"/>
                  <a:pt x="5405" y="37002"/>
                </a:cubicBezTo>
                <a:cubicBezTo>
                  <a:pt x="5045" y="43854"/>
                  <a:pt x="5565" y="50874"/>
                  <a:pt x="4324" y="57559"/>
                </a:cubicBezTo>
                <a:cubicBezTo>
                  <a:pt x="4026" y="59162"/>
                  <a:pt x="1892" y="59014"/>
                  <a:pt x="1081" y="60300"/>
                </a:cubicBezTo>
                <a:cubicBezTo>
                  <a:pt x="369" y="61428"/>
                  <a:pt x="360" y="63041"/>
                  <a:pt x="0" y="64411"/>
                </a:cubicBezTo>
                <a:cubicBezTo>
                  <a:pt x="163" y="65654"/>
                  <a:pt x="1731" y="80218"/>
                  <a:pt x="3243" y="80857"/>
                </a:cubicBezTo>
                <a:lnTo>
                  <a:pt x="9729" y="83598"/>
                </a:lnTo>
                <a:cubicBezTo>
                  <a:pt x="22166" y="82612"/>
                  <a:pt x="25207" y="88211"/>
                  <a:pt x="29189" y="78116"/>
                </a:cubicBezTo>
                <a:cubicBezTo>
                  <a:pt x="29698" y="76824"/>
                  <a:pt x="29910" y="75375"/>
                  <a:pt x="30270" y="74005"/>
                </a:cubicBezTo>
                <a:cubicBezTo>
                  <a:pt x="29897" y="77784"/>
                  <a:pt x="29774" y="84854"/>
                  <a:pt x="28108" y="89080"/>
                </a:cubicBezTo>
                <a:cubicBezTo>
                  <a:pt x="27526" y="90553"/>
                  <a:pt x="26666" y="91821"/>
                  <a:pt x="25945" y="93191"/>
                </a:cubicBezTo>
                <a:cubicBezTo>
                  <a:pt x="25585" y="95018"/>
                  <a:pt x="25291" y="96869"/>
                  <a:pt x="24864" y="98673"/>
                </a:cubicBezTo>
                <a:cubicBezTo>
                  <a:pt x="24210" y="101440"/>
                  <a:pt x="22702" y="106896"/>
                  <a:pt x="22702" y="106896"/>
                </a:cubicBezTo>
                <a:cubicBezTo>
                  <a:pt x="23062" y="111007"/>
                  <a:pt x="21825" y="115920"/>
                  <a:pt x="23783" y="119230"/>
                </a:cubicBezTo>
                <a:cubicBezTo>
                  <a:pt x="24886" y="121093"/>
                  <a:pt x="27660" y="119151"/>
                  <a:pt x="29189" y="117859"/>
                </a:cubicBezTo>
                <a:cubicBezTo>
                  <a:pt x="30137" y="117058"/>
                  <a:pt x="29957" y="115137"/>
                  <a:pt x="30270" y="113748"/>
                </a:cubicBezTo>
                <a:cubicBezTo>
                  <a:pt x="30678" y="111937"/>
                  <a:pt x="30924" y="110070"/>
                  <a:pt x="31351" y="108266"/>
                </a:cubicBezTo>
                <a:cubicBezTo>
                  <a:pt x="33355" y="99799"/>
                  <a:pt x="32966" y="101430"/>
                  <a:pt x="35675" y="94562"/>
                </a:cubicBezTo>
                <a:cubicBezTo>
                  <a:pt x="36035" y="90907"/>
                  <a:pt x="36237" y="87221"/>
                  <a:pt x="36756" y="83598"/>
                </a:cubicBezTo>
                <a:cubicBezTo>
                  <a:pt x="36960" y="82176"/>
                  <a:pt x="36698" y="79486"/>
                  <a:pt x="37837" y="79486"/>
                </a:cubicBezTo>
                <a:cubicBezTo>
                  <a:pt x="39137" y="79486"/>
                  <a:pt x="39279" y="82227"/>
                  <a:pt x="40000" y="83598"/>
                </a:cubicBezTo>
                <a:cubicBezTo>
                  <a:pt x="40360" y="94562"/>
                  <a:pt x="39713" y="105653"/>
                  <a:pt x="41081" y="116489"/>
                </a:cubicBezTo>
                <a:cubicBezTo>
                  <a:pt x="41261" y="117916"/>
                  <a:pt x="43184" y="117859"/>
                  <a:pt x="44324" y="117859"/>
                </a:cubicBezTo>
                <a:cubicBezTo>
                  <a:pt x="45463" y="117859"/>
                  <a:pt x="46486" y="116946"/>
                  <a:pt x="47567" y="116489"/>
                </a:cubicBezTo>
                <a:cubicBezTo>
                  <a:pt x="47927" y="115118"/>
                  <a:pt x="48564" y="113818"/>
                  <a:pt x="48648" y="112378"/>
                </a:cubicBezTo>
                <a:cubicBezTo>
                  <a:pt x="49288" y="101434"/>
                  <a:pt x="47105" y="89943"/>
                  <a:pt x="49729" y="79486"/>
                </a:cubicBezTo>
                <a:cubicBezTo>
                  <a:pt x="50420" y="76733"/>
                  <a:pt x="56216" y="82227"/>
                  <a:pt x="56216" y="82227"/>
                </a:cubicBezTo>
                <a:cubicBezTo>
                  <a:pt x="59254" y="81877"/>
                  <a:pt x="67191" y="82123"/>
                  <a:pt x="71351" y="79486"/>
                </a:cubicBezTo>
                <a:cubicBezTo>
                  <a:pt x="72513" y="78750"/>
                  <a:pt x="73513" y="77659"/>
                  <a:pt x="74594" y="76745"/>
                </a:cubicBezTo>
                <a:cubicBezTo>
                  <a:pt x="75315" y="78116"/>
                  <a:pt x="76601" y="79221"/>
                  <a:pt x="76756" y="80857"/>
                </a:cubicBezTo>
                <a:cubicBezTo>
                  <a:pt x="77702" y="90846"/>
                  <a:pt x="75012" y="101606"/>
                  <a:pt x="77837" y="111007"/>
                </a:cubicBezTo>
                <a:cubicBezTo>
                  <a:pt x="78744" y="114026"/>
                  <a:pt x="82882" y="110093"/>
                  <a:pt x="85405" y="109637"/>
                </a:cubicBezTo>
                <a:cubicBezTo>
                  <a:pt x="85765" y="105525"/>
                  <a:pt x="86203" y="101424"/>
                  <a:pt x="86486" y="97302"/>
                </a:cubicBezTo>
                <a:cubicBezTo>
                  <a:pt x="86924" y="90915"/>
                  <a:pt x="86177" y="84281"/>
                  <a:pt x="87567" y="78116"/>
                </a:cubicBezTo>
                <a:cubicBezTo>
                  <a:pt x="88267" y="75010"/>
                  <a:pt x="88075" y="84562"/>
                  <a:pt x="88648" y="87709"/>
                </a:cubicBezTo>
                <a:cubicBezTo>
                  <a:pt x="89161" y="90524"/>
                  <a:pt x="90089" y="93191"/>
                  <a:pt x="90810" y="95932"/>
                </a:cubicBezTo>
                <a:cubicBezTo>
                  <a:pt x="91171" y="97302"/>
                  <a:pt x="91259" y="98841"/>
                  <a:pt x="91891" y="100043"/>
                </a:cubicBezTo>
                <a:lnTo>
                  <a:pt x="96216" y="108266"/>
                </a:lnTo>
                <a:cubicBezTo>
                  <a:pt x="97297" y="107809"/>
                  <a:pt x="98653" y="107917"/>
                  <a:pt x="99459" y="106896"/>
                </a:cubicBezTo>
                <a:cubicBezTo>
                  <a:pt x="100265" y="105874"/>
                  <a:pt x="100540" y="104229"/>
                  <a:pt x="100540" y="102784"/>
                </a:cubicBezTo>
                <a:cubicBezTo>
                  <a:pt x="100540" y="101527"/>
                  <a:pt x="98644" y="84143"/>
                  <a:pt x="98378" y="82227"/>
                </a:cubicBezTo>
                <a:cubicBezTo>
                  <a:pt x="97739" y="77639"/>
                  <a:pt x="96216" y="68523"/>
                  <a:pt x="96216" y="68523"/>
                </a:cubicBezTo>
                <a:cubicBezTo>
                  <a:pt x="96576" y="67152"/>
                  <a:pt x="96787" y="65703"/>
                  <a:pt x="97297" y="64411"/>
                </a:cubicBezTo>
                <a:cubicBezTo>
                  <a:pt x="98146" y="62258"/>
                  <a:pt x="101886" y="56267"/>
                  <a:pt x="102702" y="54818"/>
                </a:cubicBezTo>
                <a:cubicBezTo>
                  <a:pt x="103457" y="53478"/>
                  <a:pt x="104220" y="52137"/>
                  <a:pt x="104864" y="50707"/>
                </a:cubicBezTo>
                <a:cubicBezTo>
                  <a:pt x="106787" y="46442"/>
                  <a:pt x="106794" y="44756"/>
                  <a:pt x="109189" y="41113"/>
                </a:cubicBezTo>
                <a:cubicBezTo>
                  <a:pt x="110168" y="39625"/>
                  <a:pt x="111543" y="38579"/>
                  <a:pt x="112432" y="37002"/>
                </a:cubicBezTo>
                <a:cubicBezTo>
                  <a:pt x="115117" y="32236"/>
                  <a:pt x="115689" y="25969"/>
                  <a:pt x="116756" y="20556"/>
                </a:cubicBezTo>
                <a:cubicBezTo>
                  <a:pt x="118308" y="12688"/>
                  <a:pt x="117285" y="16824"/>
                  <a:pt x="120000" y="8222"/>
                </a:cubicBezTo>
                <a:cubicBezTo>
                  <a:pt x="119279" y="5938"/>
                  <a:pt x="119080" y="3260"/>
                  <a:pt x="117837" y="1370"/>
                </a:cubicBezTo>
                <a:cubicBezTo>
                  <a:pt x="115890" y="-1591"/>
                  <a:pt x="109225" y="1134"/>
                  <a:pt x="108108" y="1370"/>
                </a:cubicBezTo>
                <a:cubicBezTo>
                  <a:pt x="107387" y="2740"/>
                  <a:pt x="106473" y="3976"/>
                  <a:pt x="105945" y="5481"/>
                </a:cubicBezTo>
                <a:cubicBezTo>
                  <a:pt x="105020" y="8122"/>
                  <a:pt x="105048" y="11300"/>
                  <a:pt x="103783" y="13704"/>
                </a:cubicBezTo>
                <a:cubicBezTo>
                  <a:pt x="103062" y="15075"/>
                  <a:pt x="102149" y="16310"/>
                  <a:pt x="101621" y="17816"/>
                </a:cubicBezTo>
                <a:cubicBezTo>
                  <a:pt x="100696" y="20456"/>
                  <a:pt x="100180" y="23297"/>
                  <a:pt x="99459" y="26038"/>
                </a:cubicBezTo>
                <a:cubicBezTo>
                  <a:pt x="99099" y="27409"/>
                  <a:pt x="98888" y="28858"/>
                  <a:pt x="98378" y="30150"/>
                </a:cubicBezTo>
                <a:cubicBezTo>
                  <a:pt x="97657" y="31977"/>
                  <a:pt x="97015" y="33858"/>
                  <a:pt x="96216" y="35632"/>
                </a:cubicBezTo>
                <a:cubicBezTo>
                  <a:pt x="95571" y="37062"/>
                  <a:pt x="94581" y="38238"/>
                  <a:pt x="94054" y="39743"/>
                </a:cubicBezTo>
                <a:cubicBezTo>
                  <a:pt x="91236" y="47778"/>
                  <a:pt x="93927" y="47361"/>
                  <a:pt x="88648" y="50707"/>
                </a:cubicBezTo>
                <a:cubicBezTo>
                  <a:pt x="87629" y="51353"/>
                  <a:pt x="86486" y="51620"/>
                  <a:pt x="85405" y="52077"/>
                </a:cubicBezTo>
                <a:cubicBezTo>
                  <a:pt x="83603" y="51620"/>
                  <a:pt x="81812" y="51090"/>
                  <a:pt x="80000" y="50707"/>
                </a:cubicBezTo>
                <a:cubicBezTo>
                  <a:pt x="77486" y="50176"/>
                  <a:pt x="74923" y="50013"/>
                  <a:pt x="72432" y="49336"/>
                </a:cubicBezTo>
                <a:cubicBezTo>
                  <a:pt x="69904" y="48649"/>
                  <a:pt x="62670" y="45360"/>
                  <a:pt x="59459" y="45225"/>
                </a:cubicBezTo>
                <a:cubicBezTo>
                  <a:pt x="50455" y="44845"/>
                  <a:pt x="38918" y="48422"/>
                  <a:pt x="33513" y="4659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80"/>
          <p:cNvSpPr/>
          <p:nvPr/>
        </p:nvSpPr>
        <p:spPr>
          <a:xfrm>
            <a:off x="3571622" y="3132901"/>
            <a:ext cx="332400" cy="202500"/>
          </a:xfrm>
          <a:custGeom>
            <a:rect b="b" l="l" r="r" t="t"/>
            <a:pathLst>
              <a:path extrusionOk="0" h="120000" w="120000">
                <a:moveTo>
                  <a:pt x="88049" y="54545"/>
                </a:moveTo>
                <a:cubicBezTo>
                  <a:pt x="85280" y="53635"/>
                  <a:pt x="88758" y="56578"/>
                  <a:pt x="74758" y="46363"/>
                </a:cubicBezTo>
                <a:cubicBezTo>
                  <a:pt x="71558" y="44027"/>
                  <a:pt x="64791" y="40908"/>
                  <a:pt x="64791" y="40908"/>
                </a:cubicBezTo>
                <a:cubicBezTo>
                  <a:pt x="64237" y="38181"/>
                  <a:pt x="63912" y="35298"/>
                  <a:pt x="63129" y="32726"/>
                </a:cubicBezTo>
                <a:cubicBezTo>
                  <a:pt x="62236" y="29794"/>
                  <a:pt x="60617" y="27540"/>
                  <a:pt x="59807" y="24545"/>
                </a:cubicBezTo>
                <a:cubicBezTo>
                  <a:pt x="58384" y="19291"/>
                  <a:pt x="57592" y="13635"/>
                  <a:pt x="56484" y="8181"/>
                </a:cubicBezTo>
                <a:lnTo>
                  <a:pt x="54823" y="0"/>
                </a:lnTo>
                <a:cubicBezTo>
                  <a:pt x="53715" y="1818"/>
                  <a:pt x="52201" y="3154"/>
                  <a:pt x="51500" y="5454"/>
                </a:cubicBezTo>
                <a:cubicBezTo>
                  <a:pt x="49934" y="10597"/>
                  <a:pt x="49285" y="16363"/>
                  <a:pt x="48177" y="21817"/>
                </a:cubicBezTo>
                <a:lnTo>
                  <a:pt x="44855" y="38181"/>
                </a:lnTo>
                <a:cubicBezTo>
                  <a:pt x="44301" y="40908"/>
                  <a:pt x="44938" y="46102"/>
                  <a:pt x="43194" y="46363"/>
                </a:cubicBezTo>
                <a:lnTo>
                  <a:pt x="24919" y="49090"/>
                </a:lnTo>
                <a:cubicBezTo>
                  <a:pt x="23257" y="50000"/>
                  <a:pt x="21466" y="50421"/>
                  <a:pt x="19935" y="51818"/>
                </a:cubicBezTo>
                <a:cubicBezTo>
                  <a:pt x="16444" y="55002"/>
                  <a:pt x="9967" y="62727"/>
                  <a:pt x="9967" y="62727"/>
                </a:cubicBezTo>
                <a:lnTo>
                  <a:pt x="3322" y="79090"/>
                </a:lnTo>
                <a:lnTo>
                  <a:pt x="0" y="87272"/>
                </a:lnTo>
                <a:cubicBezTo>
                  <a:pt x="553" y="92727"/>
                  <a:pt x="478" y="98458"/>
                  <a:pt x="1661" y="103635"/>
                </a:cubicBezTo>
                <a:cubicBezTo>
                  <a:pt x="2351" y="106659"/>
                  <a:pt x="8834" y="113719"/>
                  <a:pt x="9967" y="114545"/>
                </a:cubicBezTo>
                <a:cubicBezTo>
                  <a:pt x="13168" y="116880"/>
                  <a:pt x="19935" y="120000"/>
                  <a:pt x="19935" y="120000"/>
                </a:cubicBezTo>
                <a:cubicBezTo>
                  <a:pt x="26580" y="119090"/>
                  <a:pt x="33254" y="118630"/>
                  <a:pt x="39871" y="117272"/>
                </a:cubicBezTo>
                <a:cubicBezTo>
                  <a:pt x="45148" y="116189"/>
                  <a:pt x="51662" y="111070"/>
                  <a:pt x="56484" y="109091"/>
                </a:cubicBezTo>
                <a:cubicBezTo>
                  <a:pt x="66525" y="104969"/>
                  <a:pt x="60965" y="107548"/>
                  <a:pt x="73097" y="100909"/>
                </a:cubicBezTo>
                <a:lnTo>
                  <a:pt x="78081" y="98181"/>
                </a:lnTo>
                <a:cubicBezTo>
                  <a:pt x="78559" y="97006"/>
                  <a:pt x="82906" y="85142"/>
                  <a:pt x="84726" y="84545"/>
                </a:cubicBezTo>
                <a:cubicBezTo>
                  <a:pt x="86444" y="83981"/>
                  <a:pt x="88049" y="86363"/>
                  <a:pt x="89711" y="87272"/>
                </a:cubicBezTo>
                <a:cubicBezTo>
                  <a:pt x="90818" y="90000"/>
                  <a:pt x="92140" y="92522"/>
                  <a:pt x="93033" y="95454"/>
                </a:cubicBezTo>
                <a:cubicBezTo>
                  <a:pt x="93816" y="98025"/>
                  <a:pt x="93793" y="101170"/>
                  <a:pt x="94694" y="103635"/>
                </a:cubicBezTo>
                <a:cubicBezTo>
                  <a:pt x="95500" y="105841"/>
                  <a:pt x="97039" y="107082"/>
                  <a:pt x="98017" y="109091"/>
                </a:cubicBezTo>
                <a:cubicBezTo>
                  <a:pt x="99264" y="111650"/>
                  <a:pt x="100232" y="114545"/>
                  <a:pt x="101340" y="117272"/>
                </a:cubicBezTo>
                <a:cubicBezTo>
                  <a:pt x="105338" y="97579"/>
                  <a:pt x="101340" y="120991"/>
                  <a:pt x="101340" y="81818"/>
                </a:cubicBezTo>
                <a:cubicBezTo>
                  <a:pt x="101340" y="78943"/>
                  <a:pt x="102218" y="76207"/>
                  <a:pt x="103001" y="73636"/>
                </a:cubicBezTo>
                <a:cubicBezTo>
                  <a:pt x="104441" y="68908"/>
                  <a:pt x="107070" y="63383"/>
                  <a:pt x="109646" y="59999"/>
                </a:cubicBezTo>
                <a:cubicBezTo>
                  <a:pt x="111205" y="57952"/>
                  <a:pt x="112969" y="56363"/>
                  <a:pt x="114630" y="54545"/>
                </a:cubicBezTo>
                <a:cubicBezTo>
                  <a:pt x="115184" y="50908"/>
                  <a:pt x="115392" y="47081"/>
                  <a:pt x="116291" y="43636"/>
                </a:cubicBezTo>
                <a:cubicBezTo>
                  <a:pt x="117078" y="40623"/>
                  <a:pt x="121276" y="37272"/>
                  <a:pt x="119614" y="35454"/>
                </a:cubicBezTo>
                <a:cubicBezTo>
                  <a:pt x="117264" y="32882"/>
                  <a:pt x="114032" y="36962"/>
                  <a:pt x="111307" y="38181"/>
                </a:cubicBezTo>
                <a:cubicBezTo>
                  <a:pt x="92450" y="46625"/>
                  <a:pt x="108242" y="39334"/>
                  <a:pt x="96356" y="49090"/>
                </a:cubicBezTo>
                <a:cubicBezTo>
                  <a:pt x="94789" y="50376"/>
                  <a:pt x="92997" y="50750"/>
                  <a:pt x="91372" y="51818"/>
                </a:cubicBezTo>
                <a:cubicBezTo>
                  <a:pt x="90222" y="52572"/>
                  <a:pt x="90818" y="55454"/>
                  <a:pt x="88049" y="5454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80"/>
          <p:cNvSpPr/>
          <p:nvPr/>
        </p:nvSpPr>
        <p:spPr>
          <a:xfrm>
            <a:off x="3600575" y="3999605"/>
            <a:ext cx="275700" cy="244200"/>
          </a:xfrm>
          <a:custGeom>
            <a:rect b="b" l="l" r="r" t="t"/>
            <a:pathLst>
              <a:path extrusionOk="0" h="120000" w="120000">
                <a:moveTo>
                  <a:pt x="87956" y="53323"/>
                </a:moveTo>
                <a:cubicBezTo>
                  <a:pt x="86831" y="53005"/>
                  <a:pt x="84362" y="47112"/>
                  <a:pt x="82896" y="43801"/>
                </a:cubicBezTo>
                <a:cubicBezTo>
                  <a:pt x="78740" y="34414"/>
                  <a:pt x="84281" y="41470"/>
                  <a:pt x="77837" y="32374"/>
                </a:cubicBezTo>
                <a:cubicBezTo>
                  <a:pt x="75091" y="28498"/>
                  <a:pt x="73159" y="27584"/>
                  <a:pt x="69404" y="24757"/>
                </a:cubicBezTo>
                <a:cubicBezTo>
                  <a:pt x="65836" y="8644"/>
                  <a:pt x="70696" y="25043"/>
                  <a:pt x="62658" y="11426"/>
                </a:cubicBezTo>
                <a:cubicBezTo>
                  <a:pt x="61672" y="9756"/>
                  <a:pt x="61766" y="7508"/>
                  <a:pt x="60971" y="5712"/>
                </a:cubicBezTo>
                <a:cubicBezTo>
                  <a:pt x="60065" y="3665"/>
                  <a:pt x="58723" y="1904"/>
                  <a:pt x="57598" y="0"/>
                </a:cubicBezTo>
                <a:cubicBezTo>
                  <a:pt x="44863" y="21567"/>
                  <a:pt x="65124" y="-14894"/>
                  <a:pt x="52539" y="53323"/>
                </a:cubicBezTo>
                <a:cubicBezTo>
                  <a:pt x="52066" y="55885"/>
                  <a:pt x="48041" y="52053"/>
                  <a:pt x="45793" y="51418"/>
                </a:cubicBezTo>
                <a:cubicBezTo>
                  <a:pt x="36986" y="44789"/>
                  <a:pt x="44646" y="49507"/>
                  <a:pt x="32300" y="45705"/>
                </a:cubicBezTo>
                <a:cubicBezTo>
                  <a:pt x="28870" y="44649"/>
                  <a:pt x="25554" y="43166"/>
                  <a:pt x="22181" y="41896"/>
                </a:cubicBezTo>
                <a:cubicBezTo>
                  <a:pt x="20495" y="41261"/>
                  <a:pt x="18846" y="40479"/>
                  <a:pt x="17122" y="39992"/>
                </a:cubicBezTo>
                <a:lnTo>
                  <a:pt x="10375" y="38087"/>
                </a:lnTo>
                <a:cubicBezTo>
                  <a:pt x="7002" y="38722"/>
                  <a:pt x="2308" y="36903"/>
                  <a:pt x="256" y="39992"/>
                </a:cubicBezTo>
                <a:cubicBezTo>
                  <a:pt x="-1174" y="42147"/>
                  <a:pt x="3764" y="43661"/>
                  <a:pt x="5316" y="45705"/>
                </a:cubicBezTo>
                <a:cubicBezTo>
                  <a:pt x="7145" y="48115"/>
                  <a:pt x="8742" y="50740"/>
                  <a:pt x="10375" y="53323"/>
                </a:cubicBezTo>
                <a:cubicBezTo>
                  <a:pt x="11554" y="55185"/>
                  <a:pt x="12315" y="57418"/>
                  <a:pt x="13749" y="59036"/>
                </a:cubicBezTo>
                <a:cubicBezTo>
                  <a:pt x="15182" y="60655"/>
                  <a:pt x="17225" y="61415"/>
                  <a:pt x="18808" y="62845"/>
                </a:cubicBezTo>
                <a:cubicBezTo>
                  <a:pt x="20050" y="63967"/>
                  <a:pt x="20939" y="65532"/>
                  <a:pt x="22181" y="66654"/>
                </a:cubicBezTo>
                <a:cubicBezTo>
                  <a:pt x="23764" y="68083"/>
                  <a:pt x="25388" y="69533"/>
                  <a:pt x="27241" y="70462"/>
                </a:cubicBezTo>
                <a:cubicBezTo>
                  <a:pt x="30490" y="72093"/>
                  <a:pt x="37360" y="74271"/>
                  <a:pt x="37360" y="74271"/>
                </a:cubicBezTo>
                <a:cubicBezTo>
                  <a:pt x="38484" y="76176"/>
                  <a:pt x="40733" y="77695"/>
                  <a:pt x="40733" y="79984"/>
                </a:cubicBezTo>
                <a:cubicBezTo>
                  <a:pt x="40733" y="84217"/>
                  <a:pt x="34549" y="87814"/>
                  <a:pt x="32300" y="89507"/>
                </a:cubicBezTo>
                <a:cubicBezTo>
                  <a:pt x="29074" y="100433"/>
                  <a:pt x="32924" y="90234"/>
                  <a:pt x="25554" y="100933"/>
                </a:cubicBezTo>
                <a:cubicBezTo>
                  <a:pt x="23065" y="104546"/>
                  <a:pt x="18808" y="112359"/>
                  <a:pt x="18808" y="112359"/>
                </a:cubicBezTo>
                <a:cubicBezTo>
                  <a:pt x="18246" y="114264"/>
                  <a:pt x="16326" y="116277"/>
                  <a:pt x="17122" y="118072"/>
                </a:cubicBezTo>
                <a:cubicBezTo>
                  <a:pt x="19008" y="122332"/>
                  <a:pt x="29939" y="118225"/>
                  <a:pt x="30614" y="118072"/>
                </a:cubicBezTo>
                <a:cubicBezTo>
                  <a:pt x="40303" y="107131"/>
                  <a:pt x="35275" y="109970"/>
                  <a:pt x="44106" y="106646"/>
                </a:cubicBezTo>
                <a:cubicBezTo>
                  <a:pt x="53101" y="91411"/>
                  <a:pt x="41295" y="109820"/>
                  <a:pt x="52539" y="97124"/>
                </a:cubicBezTo>
                <a:cubicBezTo>
                  <a:pt x="60167" y="88510"/>
                  <a:pt x="51121" y="93214"/>
                  <a:pt x="60971" y="89507"/>
                </a:cubicBezTo>
                <a:cubicBezTo>
                  <a:pt x="63782" y="90141"/>
                  <a:pt x="66915" y="89805"/>
                  <a:pt x="69404" y="91411"/>
                </a:cubicBezTo>
                <a:cubicBezTo>
                  <a:pt x="71164" y="92546"/>
                  <a:pt x="71479" y="95366"/>
                  <a:pt x="72777" y="97124"/>
                </a:cubicBezTo>
                <a:cubicBezTo>
                  <a:pt x="74304" y="99193"/>
                  <a:pt x="75752" y="101529"/>
                  <a:pt x="77837" y="102837"/>
                </a:cubicBezTo>
                <a:cubicBezTo>
                  <a:pt x="80944" y="104787"/>
                  <a:pt x="84583" y="105376"/>
                  <a:pt x="87956" y="106646"/>
                </a:cubicBezTo>
                <a:cubicBezTo>
                  <a:pt x="89642" y="107281"/>
                  <a:pt x="91536" y="107437"/>
                  <a:pt x="93015" y="108551"/>
                </a:cubicBezTo>
                <a:lnTo>
                  <a:pt x="98074" y="112359"/>
                </a:lnTo>
                <a:cubicBezTo>
                  <a:pt x="98637" y="110455"/>
                  <a:pt x="100323" y="108551"/>
                  <a:pt x="99761" y="106646"/>
                </a:cubicBezTo>
                <a:cubicBezTo>
                  <a:pt x="98479" y="102304"/>
                  <a:pt x="95264" y="99029"/>
                  <a:pt x="93015" y="95220"/>
                </a:cubicBezTo>
                <a:cubicBezTo>
                  <a:pt x="91891" y="93315"/>
                  <a:pt x="90283" y="91678"/>
                  <a:pt x="89642" y="89507"/>
                </a:cubicBezTo>
                <a:cubicBezTo>
                  <a:pt x="89080" y="87602"/>
                  <a:pt x="89066" y="85361"/>
                  <a:pt x="87956" y="83793"/>
                </a:cubicBezTo>
                <a:cubicBezTo>
                  <a:pt x="86689" y="82006"/>
                  <a:pt x="84583" y="81254"/>
                  <a:pt x="82896" y="79984"/>
                </a:cubicBezTo>
                <a:cubicBezTo>
                  <a:pt x="82334" y="78080"/>
                  <a:pt x="80414" y="76067"/>
                  <a:pt x="81210" y="74271"/>
                </a:cubicBezTo>
                <a:cubicBezTo>
                  <a:pt x="82004" y="72476"/>
                  <a:pt x="84559" y="72918"/>
                  <a:pt x="86269" y="72367"/>
                </a:cubicBezTo>
                <a:cubicBezTo>
                  <a:pt x="101081" y="67588"/>
                  <a:pt x="85953" y="73121"/>
                  <a:pt x="98074" y="68558"/>
                </a:cubicBezTo>
                <a:cubicBezTo>
                  <a:pt x="99199" y="67288"/>
                  <a:pt x="100176" y="65826"/>
                  <a:pt x="101448" y="64749"/>
                </a:cubicBezTo>
                <a:cubicBezTo>
                  <a:pt x="104691" y="62002"/>
                  <a:pt x="108701" y="60368"/>
                  <a:pt x="111567" y="57132"/>
                </a:cubicBezTo>
                <a:cubicBezTo>
                  <a:pt x="118060" y="49800"/>
                  <a:pt x="115303" y="53659"/>
                  <a:pt x="120000" y="45705"/>
                </a:cubicBezTo>
                <a:cubicBezTo>
                  <a:pt x="111662" y="36289"/>
                  <a:pt x="117207" y="40624"/>
                  <a:pt x="94701" y="43801"/>
                </a:cubicBezTo>
                <a:cubicBezTo>
                  <a:pt x="92938" y="44050"/>
                  <a:pt x="91352" y="45154"/>
                  <a:pt x="89642" y="45705"/>
                </a:cubicBezTo>
                <a:cubicBezTo>
                  <a:pt x="87414" y="46424"/>
                  <a:pt x="89080" y="53640"/>
                  <a:pt x="87956" y="53323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3" name="Google Shape;1813;p80"/>
          <p:cNvGrpSpPr/>
          <p:nvPr/>
        </p:nvGrpSpPr>
        <p:grpSpPr>
          <a:xfrm>
            <a:off x="3612271" y="4461901"/>
            <a:ext cx="275714" cy="194079"/>
            <a:chOff x="2260500" y="4354200"/>
            <a:chExt cx="326250" cy="229680"/>
          </a:xfrm>
        </p:grpSpPr>
        <p:sp>
          <p:nvSpPr>
            <p:cNvPr id="1814" name="Google Shape;1814;p80"/>
            <p:cNvSpPr/>
            <p:nvPr/>
          </p:nvSpPr>
          <p:spPr>
            <a:xfrm>
              <a:off x="2307659" y="4403425"/>
              <a:ext cx="35650" cy="79300"/>
            </a:xfrm>
            <a:custGeom>
              <a:rect b="b" l="l" r="r" t="t"/>
              <a:pathLst>
                <a:path extrusionOk="0" h="3172" w="1426">
                  <a:moveTo>
                    <a:pt x="1395" y="3172"/>
                  </a:moveTo>
                  <a:cubicBezTo>
                    <a:pt x="1519" y="2048"/>
                    <a:pt x="-608" y="799"/>
                    <a:pt x="192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5" name="Google Shape;1815;p80"/>
            <p:cNvSpPr/>
            <p:nvPr/>
          </p:nvSpPr>
          <p:spPr>
            <a:xfrm>
              <a:off x="2399950" y="4389750"/>
              <a:ext cx="36275" cy="60150"/>
            </a:xfrm>
            <a:custGeom>
              <a:rect b="b" l="l" r="r" t="t"/>
              <a:pathLst>
                <a:path extrusionOk="0" h="2406" w="1451">
                  <a:moveTo>
                    <a:pt x="1422" y="2406"/>
                  </a:moveTo>
                  <a:cubicBezTo>
                    <a:pt x="1537" y="1482"/>
                    <a:pt x="896" y="25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6" name="Google Shape;1816;p80"/>
            <p:cNvSpPr/>
            <p:nvPr/>
          </p:nvSpPr>
          <p:spPr>
            <a:xfrm>
              <a:off x="2260500" y="4514661"/>
              <a:ext cx="79275" cy="28225"/>
            </a:xfrm>
            <a:custGeom>
              <a:rect b="b" l="l" r="r" t="t"/>
              <a:pathLst>
                <a:path extrusionOk="0" h="1129" w="3171">
                  <a:moveTo>
                    <a:pt x="3171" y="35"/>
                  </a:moveTo>
                  <a:cubicBezTo>
                    <a:pt x="2061" y="-103"/>
                    <a:pt x="1100" y="929"/>
                    <a:pt x="0" y="1129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7" name="Google Shape;1817;p80"/>
            <p:cNvSpPr/>
            <p:nvPr/>
          </p:nvSpPr>
          <p:spPr>
            <a:xfrm>
              <a:off x="2383550" y="4520355"/>
              <a:ext cx="30075" cy="63525"/>
            </a:xfrm>
            <a:custGeom>
              <a:rect b="b" l="l" r="r" t="t"/>
              <a:pathLst>
                <a:path extrusionOk="0" h="2541" w="1203">
                  <a:moveTo>
                    <a:pt x="0" y="26"/>
                  </a:moveTo>
                  <a:cubicBezTo>
                    <a:pt x="924" y="-77"/>
                    <a:pt x="1071" y="1621"/>
                    <a:pt x="1203" y="2541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8" name="Google Shape;1818;p80"/>
            <p:cNvSpPr/>
            <p:nvPr/>
          </p:nvSpPr>
          <p:spPr>
            <a:xfrm>
              <a:off x="2481975" y="4493650"/>
              <a:ext cx="25400" cy="60150"/>
            </a:xfrm>
            <a:custGeom>
              <a:rect b="b" l="l" r="r" t="t"/>
              <a:pathLst>
                <a:path extrusionOk="0" h="2406" w="1016">
                  <a:moveTo>
                    <a:pt x="0" y="0"/>
                  </a:moveTo>
                  <a:cubicBezTo>
                    <a:pt x="721" y="480"/>
                    <a:pt x="1107" y="1548"/>
                    <a:pt x="985" y="2406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9" name="Google Shape;1819;p80"/>
            <p:cNvSpPr/>
            <p:nvPr/>
          </p:nvSpPr>
          <p:spPr>
            <a:xfrm>
              <a:off x="2533925" y="4392475"/>
              <a:ext cx="51975" cy="57425"/>
            </a:xfrm>
            <a:custGeom>
              <a:rect b="b" l="l" r="r" t="t"/>
              <a:pathLst>
                <a:path extrusionOk="0" h="2297" w="2079">
                  <a:moveTo>
                    <a:pt x="0" y="2297"/>
                  </a:moveTo>
                  <a:cubicBezTo>
                    <a:pt x="1033" y="2297"/>
                    <a:pt x="1795" y="993"/>
                    <a:pt x="2079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20" name="Google Shape;1820;p80"/>
            <p:cNvSpPr/>
            <p:nvPr/>
          </p:nvSpPr>
          <p:spPr>
            <a:xfrm>
              <a:off x="2533925" y="4490077"/>
              <a:ext cx="52825" cy="50050"/>
            </a:xfrm>
            <a:custGeom>
              <a:rect b="b" l="l" r="r" t="t"/>
              <a:pathLst>
                <a:path extrusionOk="0" h="2002" w="2113">
                  <a:moveTo>
                    <a:pt x="0" y="34"/>
                  </a:moveTo>
                  <a:cubicBezTo>
                    <a:pt x="945" y="-102"/>
                    <a:pt x="2214" y="1057"/>
                    <a:pt x="2079" y="2002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21" name="Google Shape;1821;p80"/>
            <p:cNvSpPr/>
            <p:nvPr/>
          </p:nvSpPr>
          <p:spPr>
            <a:xfrm>
              <a:off x="2484704" y="4354200"/>
              <a:ext cx="19150" cy="73825"/>
            </a:xfrm>
            <a:custGeom>
              <a:rect b="b" l="l" r="r" t="t"/>
              <a:pathLst>
                <a:path extrusionOk="0" h="2953" w="766">
                  <a:moveTo>
                    <a:pt x="110" y="2953"/>
                  </a:moveTo>
                  <a:cubicBezTo>
                    <a:pt x="-209" y="1996"/>
                    <a:pt x="266" y="876"/>
                    <a:pt x="766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22" name="Google Shape;1822;p80"/>
            <p:cNvSpPr/>
            <p:nvPr/>
          </p:nvSpPr>
          <p:spPr>
            <a:xfrm>
              <a:off x="2345250" y="4526475"/>
              <a:ext cx="21875" cy="57400"/>
            </a:xfrm>
            <a:custGeom>
              <a:rect b="b" l="l" r="r" t="t"/>
              <a:pathLst>
                <a:path extrusionOk="0" h="2296" w="875">
                  <a:moveTo>
                    <a:pt x="875" y="0"/>
                  </a:moveTo>
                  <a:cubicBezTo>
                    <a:pt x="193" y="454"/>
                    <a:pt x="811" y="2181"/>
                    <a:pt x="0" y="2296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23" name="Google Shape;1823;p80"/>
            <p:cNvSpPr/>
            <p:nvPr/>
          </p:nvSpPr>
          <p:spPr>
            <a:xfrm rot="-900530">
              <a:off x="2310948" y="4429206"/>
              <a:ext cx="252309" cy="101188"/>
            </a:xfrm>
            <a:prstGeom prst="flowChartTerminator">
              <a:avLst/>
            </a:prstGeom>
            <a:solidFill>
              <a:srgbClr val="B7B7B7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4" name="Google Shape;1824;p80"/>
          <p:cNvSpPr/>
          <p:nvPr/>
        </p:nvSpPr>
        <p:spPr>
          <a:xfrm>
            <a:off x="3570150" y="2650925"/>
            <a:ext cx="330600" cy="402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80"/>
          <p:cNvSpPr/>
          <p:nvPr/>
        </p:nvSpPr>
        <p:spPr>
          <a:xfrm>
            <a:off x="3612281" y="2704424"/>
            <a:ext cx="252300" cy="280500"/>
          </a:xfrm>
          <a:custGeom>
            <a:rect b="b" l="l" r="r" t="t"/>
            <a:pathLst>
              <a:path extrusionOk="0" h="120000" w="12000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0" name="Google Shape;1830;p81"/>
          <p:cNvCxnSpPr/>
          <p:nvPr/>
        </p:nvCxnSpPr>
        <p:spPr>
          <a:xfrm>
            <a:off x="140566" y="1039378"/>
            <a:ext cx="8847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831" name="Google Shape;1831;p81"/>
          <p:cNvSpPr txBox="1"/>
          <p:nvPr/>
        </p:nvSpPr>
        <p:spPr>
          <a:xfrm>
            <a:off x="51600" y="83625"/>
            <a:ext cx="9040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the MSA for coevolution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81"/>
          <p:cNvSpPr/>
          <p:nvPr/>
        </p:nvSpPr>
        <p:spPr>
          <a:xfrm>
            <a:off x="4070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Google Shape;1833;p81"/>
          <p:cNvSpPr/>
          <p:nvPr/>
        </p:nvSpPr>
        <p:spPr>
          <a:xfrm>
            <a:off x="4309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81"/>
          <p:cNvSpPr/>
          <p:nvPr/>
        </p:nvSpPr>
        <p:spPr>
          <a:xfrm>
            <a:off x="4788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81"/>
          <p:cNvSpPr/>
          <p:nvPr/>
        </p:nvSpPr>
        <p:spPr>
          <a:xfrm>
            <a:off x="5027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81"/>
          <p:cNvSpPr/>
          <p:nvPr/>
        </p:nvSpPr>
        <p:spPr>
          <a:xfrm>
            <a:off x="5267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81"/>
          <p:cNvSpPr/>
          <p:nvPr/>
        </p:nvSpPr>
        <p:spPr>
          <a:xfrm>
            <a:off x="5745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81"/>
          <p:cNvSpPr/>
          <p:nvPr/>
        </p:nvSpPr>
        <p:spPr>
          <a:xfrm>
            <a:off x="40700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81"/>
          <p:cNvSpPr/>
          <p:nvPr/>
        </p:nvSpPr>
        <p:spPr>
          <a:xfrm>
            <a:off x="43094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Google Shape;1840;p81"/>
          <p:cNvSpPr/>
          <p:nvPr/>
        </p:nvSpPr>
        <p:spPr>
          <a:xfrm>
            <a:off x="47882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81"/>
          <p:cNvSpPr/>
          <p:nvPr/>
        </p:nvSpPr>
        <p:spPr>
          <a:xfrm>
            <a:off x="50276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81"/>
          <p:cNvSpPr/>
          <p:nvPr/>
        </p:nvSpPr>
        <p:spPr>
          <a:xfrm>
            <a:off x="52670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Google Shape;1843;p81"/>
          <p:cNvSpPr/>
          <p:nvPr/>
        </p:nvSpPr>
        <p:spPr>
          <a:xfrm>
            <a:off x="57458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81"/>
          <p:cNvSpPr/>
          <p:nvPr/>
        </p:nvSpPr>
        <p:spPr>
          <a:xfrm>
            <a:off x="5985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81"/>
          <p:cNvSpPr/>
          <p:nvPr/>
        </p:nvSpPr>
        <p:spPr>
          <a:xfrm>
            <a:off x="6464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81"/>
          <p:cNvSpPr/>
          <p:nvPr/>
        </p:nvSpPr>
        <p:spPr>
          <a:xfrm>
            <a:off x="6703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81"/>
          <p:cNvSpPr/>
          <p:nvPr/>
        </p:nvSpPr>
        <p:spPr>
          <a:xfrm>
            <a:off x="6942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81"/>
          <p:cNvSpPr/>
          <p:nvPr/>
        </p:nvSpPr>
        <p:spPr>
          <a:xfrm>
            <a:off x="7182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9" name="Google Shape;1849;p81"/>
          <p:cNvSpPr/>
          <p:nvPr/>
        </p:nvSpPr>
        <p:spPr>
          <a:xfrm>
            <a:off x="7421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0" name="Google Shape;1850;p81"/>
          <p:cNvSpPr/>
          <p:nvPr/>
        </p:nvSpPr>
        <p:spPr>
          <a:xfrm>
            <a:off x="59852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81"/>
          <p:cNvSpPr/>
          <p:nvPr/>
        </p:nvSpPr>
        <p:spPr>
          <a:xfrm>
            <a:off x="64640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81"/>
          <p:cNvSpPr/>
          <p:nvPr/>
        </p:nvSpPr>
        <p:spPr>
          <a:xfrm>
            <a:off x="67034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p81"/>
          <p:cNvSpPr/>
          <p:nvPr/>
        </p:nvSpPr>
        <p:spPr>
          <a:xfrm>
            <a:off x="69428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p81"/>
          <p:cNvSpPr/>
          <p:nvPr/>
        </p:nvSpPr>
        <p:spPr>
          <a:xfrm>
            <a:off x="71822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p81"/>
          <p:cNvSpPr/>
          <p:nvPr/>
        </p:nvSpPr>
        <p:spPr>
          <a:xfrm>
            <a:off x="74216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81"/>
          <p:cNvSpPr/>
          <p:nvPr/>
        </p:nvSpPr>
        <p:spPr>
          <a:xfrm>
            <a:off x="40700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Google Shape;1857;p81"/>
          <p:cNvSpPr/>
          <p:nvPr/>
        </p:nvSpPr>
        <p:spPr>
          <a:xfrm>
            <a:off x="43094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8" name="Google Shape;1858;p81"/>
          <p:cNvSpPr/>
          <p:nvPr/>
        </p:nvSpPr>
        <p:spPr>
          <a:xfrm>
            <a:off x="47882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p81"/>
          <p:cNvSpPr/>
          <p:nvPr/>
        </p:nvSpPr>
        <p:spPr>
          <a:xfrm>
            <a:off x="50276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81"/>
          <p:cNvSpPr/>
          <p:nvPr/>
        </p:nvSpPr>
        <p:spPr>
          <a:xfrm>
            <a:off x="52670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81"/>
          <p:cNvSpPr/>
          <p:nvPr/>
        </p:nvSpPr>
        <p:spPr>
          <a:xfrm>
            <a:off x="57458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p81"/>
          <p:cNvSpPr/>
          <p:nvPr/>
        </p:nvSpPr>
        <p:spPr>
          <a:xfrm>
            <a:off x="59852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81"/>
          <p:cNvSpPr/>
          <p:nvPr/>
        </p:nvSpPr>
        <p:spPr>
          <a:xfrm>
            <a:off x="64640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81"/>
          <p:cNvSpPr/>
          <p:nvPr/>
        </p:nvSpPr>
        <p:spPr>
          <a:xfrm>
            <a:off x="67034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81"/>
          <p:cNvSpPr/>
          <p:nvPr/>
        </p:nvSpPr>
        <p:spPr>
          <a:xfrm>
            <a:off x="69428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81"/>
          <p:cNvSpPr/>
          <p:nvPr/>
        </p:nvSpPr>
        <p:spPr>
          <a:xfrm>
            <a:off x="71822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81"/>
          <p:cNvSpPr/>
          <p:nvPr/>
        </p:nvSpPr>
        <p:spPr>
          <a:xfrm>
            <a:off x="74216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81"/>
          <p:cNvSpPr/>
          <p:nvPr/>
        </p:nvSpPr>
        <p:spPr>
          <a:xfrm>
            <a:off x="40700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81"/>
          <p:cNvSpPr/>
          <p:nvPr/>
        </p:nvSpPr>
        <p:spPr>
          <a:xfrm>
            <a:off x="43094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81"/>
          <p:cNvSpPr/>
          <p:nvPr/>
        </p:nvSpPr>
        <p:spPr>
          <a:xfrm>
            <a:off x="47882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81"/>
          <p:cNvSpPr/>
          <p:nvPr/>
        </p:nvSpPr>
        <p:spPr>
          <a:xfrm>
            <a:off x="50276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81"/>
          <p:cNvSpPr/>
          <p:nvPr/>
        </p:nvSpPr>
        <p:spPr>
          <a:xfrm>
            <a:off x="52670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81"/>
          <p:cNvSpPr/>
          <p:nvPr/>
        </p:nvSpPr>
        <p:spPr>
          <a:xfrm>
            <a:off x="57458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81"/>
          <p:cNvSpPr/>
          <p:nvPr/>
        </p:nvSpPr>
        <p:spPr>
          <a:xfrm>
            <a:off x="59852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81"/>
          <p:cNvSpPr/>
          <p:nvPr/>
        </p:nvSpPr>
        <p:spPr>
          <a:xfrm>
            <a:off x="64640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81"/>
          <p:cNvSpPr/>
          <p:nvPr/>
        </p:nvSpPr>
        <p:spPr>
          <a:xfrm>
            <a:off x="67034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81"/>
          <p:cNvSpPr/>
          <p:nvPr/>
        </p:nvSpPr>
        <p:spPr>
          <a:xfrm>
            <a:off x="69428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81"/>
          <p:cNvSpPr/>
          <p:nvPr/>
        </p:nvSpPr>
        <p:spPr>
          <a:xfrm>
            <a:off x="71822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81"/>
          <p:cNvSpPr/>
          <p:nvPr/>
        </p:nvSpPr>
        <p:spPr>
          <a:xfrm>
            <a:off x="74216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81"/>
          <p:cNvSpPr/>
          <p:nvPr/>
        </p:nvSpPr>
        <p:spPr>
          <a:xfrm>
            <a:off x="40700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p81"/>
          <p:cNvSpPr/>
          <p:nvPr/>
        </p:nvSpPr>
        <p:spPr>
          <a:xfrm>
            <a:off x="43094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81"/>
          <p:cNvSpPr/>
          <p:nvPr/>
        </p:nvSpPr>
        <p:spPr>
          <a:xfrm>
            <a:off x="47882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81"/>
          <p:cNvSpPr/>
          <p:nvPr/>
        </p:nvSpPr>
        <p:spPr>
          <a:xfrm>
            <a:off x="50276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81"/>
          <p:cNvSpPr/>
          <p:nvPr/>
        </p:nvSpPr>
        <p:spPr>
          <a:xfrm>
            <a:off x="52670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81"/>
          <p:cNvSpPr/>
          <p:nvPr/>
        </p:nvSpPr>
        <p:spPr>
          <a:xfrm>
            <a:off x="57458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81"/>
          <p:cNvSpPr/>
          <p:nvPr/>
        </p:nvSpPr>
        <p:spPr>
          <a:xfrm>
            <a:off x="59852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81"/>
          <p:cNvSpPr/>
          <p:nvPr/>
        </p:nvSpPr>
        <p:spPr>
          <a:xfrm>
            <a:off x="64640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81"/>
          <p:cNvSpPr/>
          <p:nvPr/>
        </p:nvSpPr>
        <p:spPr>
          <a:xfrm>
            <a:off x="67034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81"/>
          <p:cNvSpPr/>
          <p:nvPr/>
        </p:nvSpPr>
        <p:spPr>
          <a:xfrm>
            <a:off x="69428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81"/>
          <p:cNvSpPr/>
          <p:nvPr/>
        </p:nvSpPr>
        <p:spPr>
          <a:xfrm>
            <a:off x="71822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81"/>
          <p:cNvSpPr/>
          <p:nvPr/>
        </p:nvSpPr>
        <p:spPr>
          <a:xfrm>
            <a:off x="74216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81"/>
          <p:cNvSpPr/>
          <p:nvPr/>
        </p:nvSpPr>
        <p:spPr>
          <a:xfrm>
            <a:off x="4549602" y="27107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81"/>
          <p:cNvSpPr/>
          <p:nvPr/>
        </p:nvSpPr>
        <p:spPr>
          <a:xfrm>
            <a:off x="5506410" y="271075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81"/>
          <p:cNvSpPr/>
          <p:nvPr/>
        </p:nvSpPr>
        <p:spPr>
          <a:xfrm>
            <a:off x="4548810" y="3135625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81"/>
          <p:cNvSpPr/>
          <p:nvPr/>
        </p:nvSpPr>
        <p:spPr>
          <a:xfrm>
            <a:off x="5506410" y="3135625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81"/>
          <p:cNvSpPr/>
          <p:nvPr/>
        </p:nvSpPr>
        <p:spPr>
          <a:xfrm>
            <a:off x="62246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81"/>
          <p:cNvSpPr/>
          <p:nvPr/>
        </p:nvSpPr>
        <p:spPr>
          <a:xfrm>
            <a:off x="6224610" y="3135625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81"/>
          <p:cNvSpPr/>
          <p:nvPr/>
        </p:nvSpPr>
        <p:spPr>
          <a:xfrm>
            <a:off x="4548810" y="356050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81"/>
          <p:cNvSpPr/>
          <p:nvPr/>
        </p:nvSpPr>
        <p:spPr>
          <a:xfrm>
            <a:off x="5506410" y="356050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81"/>
          <p:cNvSpPr/>
          <p:nvPr/>
        </p:nvSpPr>
        <p:spPr>
          <a:xfrm>
            <a:off x="6224610" y="356050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p81"/>
          <p:cNvSpPr/>
          <p:nvPr/>
        </p:nvSpPr>
        <p:spPr>
          <a:xfrm>
            <a:off x="4548810" y="3985375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81"/>
          <p:cNvSpPr/>
          <p:nvPr/>
        </p:nvSpPr>
        <p:spPr>
          <a:xfrm>
            <a:off x="5506410" y="3985375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81"/>
          <p:cNvSpPr/>
          <p:nvPr/>
        </p:nvSpPr>
        <p:spPr>
          <a:xfrm>
            <a:off x="6224610" y="3985375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81"/>
          <p:cNvSpPr/>
          <p:nvPr/>
        </p:nvSpPr>
        <p:spPr>
          <a:xfrm>
            <a:off x="4548810" y="44102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81"/>
          <p:cNvSpPr/>
          <p:nvPr/>
        </p:nvSpPr>
        <p:spPr>
          <a:xfrm>
            <a:off x="5506410" y="441025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81"/>
          <p:cNvSpPr/>
          <p:nvPr/>
        </p:nvSpPr>
        <p:spPr>
          <a:xfrm>
            <a:off x="6224610" y="44102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81"/>
          <p:cNvSpPr/>
          <p:nvPr/>
        </p:nvSpPr>
        <p:spPr>
          <a:xfrm>
            <a:off x="76610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81"/>
          <p:cNvSpPr/>
          <p:nvPr/>
        </p:nvSpPr>
        <p:spPr>
          <a:xfrm>
            <a:off x="7661010" y="3135625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81"/>
          <p:cNvSpPr/>
          <p:nvPr/>
        </p:nvSpPr>
        <p:spPr>
          <a:xfrm>
            <a:off x="7661010" y="3560500"/>
            <a:ext cx="239400" cy="2394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81"/>
          <p:cNvSpPr/>
          <p:nvPr/>
        </p:nvSpPr>
        <p:spPr>
          <a:xfrm>
            <a:off x="7661010" y="3985375"/>
            <a:ext cx="239400" cy="2394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81"/>
          <p:cNvSpPr/>
          <p:nvPr/>
        </p:nvSpPr>
        <p:spPr>
          <a:xfrm>
            <a:off x="7661010" y="44102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2" name="Google Shape;1912;p81"/>
          <p:cNvGrpSpPr/>
          <p:nvPr/>
        </p:nvGrpSpPr>
        <p:grpSpPr>
          <a:xfrm>
            <a:off x="4993856" y="1662212"/>
            <a:ext cx="1982700" cy="3226561"/>
            <a:chOff x="4993856" y="1662212"/>
            <a:chExt cx="1982700" cy="3226561"/>
          </a:xfrm>
        </p:grpSpPr>
        <p:sp>
          <p:nvSpPr>
            <p:cNvPr id="1913" name="Google Shape;1913;p81"/>
            <p:cNvSpPr txBox="1"/>
            <p:nvPr/>
          </p:nvSpPr>
          <p:spPr>
            <a:xfrm>
              <a:off x="4993856" y="1662212"/>
              <a:ext cx="19827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Calibri"/>
                <a:buNone/>
              </a:pPr>
              <a:r>
                <a:rPr b="0" i="0" lang="en" sz="2400" u="none" cap="none" strike="noStrike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Coevolution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4" name="Google Shape;1914;p81"/>
            <p:cNvGrpSpPr/>
            <p:nvPr/>
          </p:nvGrpSpPr>
          <p:grpSpPr>
            <a:xfrm>
              <a:off x="5506410" y="2469873"/>
              <a:ext cx="957600" cy="2418900"/>
              <a:chOff x="5506410" y="2469873"/>
              <a:chExt cx="957600" cy="2418900"/>
            </a:xfrm>
          </p:grpSpPr>
          <p:cxnSp>
            <p:nvCxnSpPr>
              <p:cNvPr id="1915" name="Google Shape;1915;p81"/>
              <p:cNvCxnSpPr>
                <a:stCxn id="1916" idx="0"/>
                <a:endCxn id="1917" idx="0"/>
              </p:cNvCxnSpPr>
              <p:nvPr/>
            </p:nvCxnSpPr>
            <p:spPr>
              <a:xfrm flipH="1" rot="-5400000">
                <a:off x="5984910" y="2111073"/>
                <a:ext cx="600" cy="7182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916" name="Google Shape;1916;p81"/>
              <p:cNvSpPr/>
              <p:nvPr/>
            </p:nvSpPr>
            <p:spPr>
              <a:xfrm>
                <a:off x="5506410" y="2469873"/>
                <a:ext cx="239400" cy="24189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81"/>
              <p:cNvSpPr/>
              <p:nvPr/>
            </p:nvSpPr>
            <p:spPr>
              <a:xfrm>
                <a:off x="6224610" y="2469873"/>
                <a:ext cx="239400" cy="24189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18" name="Google Shape;1918;p81"/>
          <p:cNvSpPr/>
          <p:nvPr/>
        </p:nvSpPr>
        <p:spPr>
          <a:xfrm>
            <a:off x="3612281" y="2704424"/>
            <a:ext cx="252300" cy="280500"/>
          </a:xfrm>
          <a:custGeom>
            <a:rect b="b" l="l" r="r" t="t"/>
            <a:pathLst>
              <a:path extrusionOk="0" h="120000" w="12000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81"/>
          <p:cNvSpPr/>
          <p:nvPr/>
        </p:nvSpPr>
        <p:spPr>
          <a:xfrm>
            <a:off x="3562167" y="3528441"/>
            <a:ext cx="352500" cy="278100"/>
          </a:xfrm>
          <a:custGeom>
            <a:rect b="b" l="l" r="r" t="t"/>
            <a:pathLst>
              <a:path extrusionOk="0" h="120000" w="120000">
                <a:moveTo>
                  <a:pt x="33513" y="46595"/>
                </a:moveTo>
                <a:cubicBezTo>
                  <a:pt x="28108" y="44768"/>
                  <a:pt x="28259" y="38949"/>
                  <a:pt x="27027" y="34261"/>
                </a:cubicBezTo>
                <a:cubicBezTo>
                  <a:pt x="26314" y="31553"/>
                  <a:pt x="25688" y="27970"/>
                  <a:pt x="23783" y="26038"/>
                </a:cubicBezTo>
                <a:cubicBezTo>
                  <a:pt x="22894" y="25136"/>
                  <a:pt x="21621" y="25125"/>
                  <a:pt x="20540" y="24668"/>
                </a:cubicBezTo>
                <a:cubicBezTo>
                  <a:pt x="20180" y="31520"/>
                  <a:pt x="20700" y="38540"/>
                  <a:pt x="19459" y="45225"/>
                </a:cubicBezTo>
                <a:cubicBezTo>
                  <a:pt x="19161" y="46828"/>
                  <a:pt x="17476" y="48365"/>
                  <a:pt x="16216" y="47966"/>
                </a:cubicBezTo>
                <a:cubicBezTo>
                  <a:pt x="15110" y="47615"/>
                  <a:pt x="15847" y="44982"/>
                  <a:pt x="15135" y="43854"/>
                </a:cubicBezTo>
                <a:cubicBezTo>
                  <a:pt x="14323" y="42568"/>
                  <a:pt x="12972" y="42027"/>
                  <a:pt x="11891" y="41113"/>
                </a:cubicBezTo>
                <a:cubicBezTo>
                  <a:pt x="6846" y="31520"/>
                  <a:pt x="9008" y="30150"/>
                  <a:pt x="5405" y="37002"/>
                </a:cubicBezTo>
                <a:cubicBezTo>
                  <a:pt x="5045" y="43854"/>
                  <a:pt x="5565" y="50874"/>
                  <a:pt x="4324" y="57559"/>
                </a:cubicBezTo>
                <a:cubicBezTo>
                  <a:pt x="4026" y="59162"/>
                  <a:pt x="1892" y="59014"/>
                  <a:pt x="1081" y="60300"/>
                </a:cubicBezTo>
                <a:cubicBezTo>
                  <a:pt x="369" y="61428"/>
                  <a:pt x="360" y="63041"/>
                  <a:pt x="0" y="64411"/>
                </a:cubicBezTo>
                <a:cubicBezTo>
                  <a:pt x="163" y="65654"/>
                  <a:pt x="1731" y="80218"/>
                  <a:pt x="3243" y="80857"/>
                </a:cubicBezTo>
                <a:lnTo>
                  <a:pt x="9729" y="83598"/>
                </a:lnTo>
                <a:cubicBezTo>
                  <a:pt x="22166" y="82612"/>
                  <a:pt x="25207" y="88211"/>
                  <a:pt x="29189" y="78116"/>
                </a:cubicBezTo>
                <a:cubicBezTo>
                  <a:pt x="29698" y="76824"/>
                  <a:pt x="29910" y="75375"/>
                  <a:pt x="30270" y="74005"/>
                </a:cubicBezTo>
                <a:cubicBezTo>
                  <a:pt x="29897" y="77784"/>
                  <a:pt x="29774" y="84854"/>
                  <a:pt x="28108" y="89080"/>
                </a:cubicBezTo>
                <a:cubicBezTo>
                  <a:pt x="27526" y="90553"/>
                  <a:pt x="26666" y="91821"/>
                  <a:pt x="25945" y="93191"/>
                </a:cubicBezTo>
                <a:cubicBezTo>
                  <a:pt x="25585" y="95018"/>
                  <a:pt x="25291" y="96869"/>
                  <a:pt x="24864" y="98673"/>
                </a:cubicBezTo>
                <a:cubicBezTo>
                  <a:pt x="24210" y="101440"/>
                  <a:pt x="22702" y="106896"/>
                  <a:pt x="22702" y="106896"/>
                </a:cubicBezTo>
                <a:cubicBezTo>
                  <a:pt x="23062" y="111007"/>
                  <a:pt x="21825" y="115920"/>
                  <a:pt x="23783" y="119230"/>
                </a:cubicBezTo>
                <a:cubicBezTo>
                  <a:pt x="24886" y="121093"/>
                  <a:pt x="27660" y="119151"/>
                  <a:pt x="29189" y="117859"/>
                </a:cubicBezTo>
                <a:cubicBezTo>
                  <a:pt x="30137" y="117058"/>
                  <a:pt x="29957" y="115137"/>
                  <a:pt x="30270" y="113748"/>
                </a:cubicBezTo>
                <a:cubicBezTo>
                  <a:pt x="30678" y="111937"/>
                  <a:pt x="30924" y="110070"/>
                  <a:pt x="31351" y="108266"/>
                </a:cubicBezTo>
                <a:cubicBezTo>
                  <a:pt x="33355" y="99799"/>
                  <a:pt x="32966" y="101430"/>
                  <a:pt x="35675" y="94562"/>
                </a:cubicBezTo>
                <a:cubicBezTo>
                  <a:pt x="36035" y="90907"/>
                  <a:pt x="36237" y="87221"/>
                  <a:pt x="36756" y="83598"/>
                </a:cubicBezTo>
                <a:cubicBezTo>
                  <a:pt x="36960" y="82176"/>
                  <a:pt x="36698" y="79486"/>
                  <a:pt x="37837" y="79486"/>
                </a:cubicBezTo>
                <a:cubicBezTo>
                  <a:pt x="39137" y="79486"/>
                  <a:pt x="39279" y="82227"/>
                  <a:pt x="40000" y="83598"/>
                </a:cubicBezTo>
                <a:cubicBezTo>
                  <a:pt x="40360" y="94562"/>
                  <a:pt x="39713" y="105653"/>
                  <a:pt x="41081" y="116489"/>
                </a:cubicBezTo>
                <a:cubicBezTo>
                  <a:pt x="41261" y="117916"/>
                  <a:pt x="43184" y="117859"/>
                  <a:pt x="44324" y="117859"/>
                </a:cubicBezTo>
                <a:cubicBezTo>
                  <a:pt x="45463" y="117859"/>
                  <a:pt x="46486" y="116946"/>
                  <a:pt x="47567" y="116489"/>
                </a:cubicBezTo>
                <a:cubicBezTo>
                  <a:pt x="47927" y="115118"/>
                  <a:pt x="48564" y="113818"/>
                  <a:pt x="48648" y="112378"/>
                </a:cubicBezTo>
                <a:cubicBezTo>
                  <a:pt x="49288" y="101434"/>
                  <a:pt x="47105" y="89943"/>
                  <a:pt x="49729" y="79486"/>
                </a:cubicBezTo>
                <a:cubicBezTo>
                  <a:pt x="50420" y="76733"/>
                  <a:pt x="56216" y="82227"/>
                  <a:pt x="56216" y="82227"/>
                </a:cubicBezTo>
                <a:cubicBezTo>
                  <a:pt x="59254" y="81877"/>
                  <a:pt x="67191" y="82123"/>
                  <a:pt x="71351" y="79486"/>
                </a:cubicBezTo>
                <a:cubicBezTo>
                  <a:pt x="72513" y="78750"/>
                  <a:pt x="73513" y="77659"/>
                  <a:pt x="74594" y="76745"/>
                </a:cubicBezTo>
                <a:cubicBezTo>
                  <a:pt x="75315" y="78116"/>
                  <a:pt x="76601" y="79221"/>
                  <a:pt x="76756" y="80857"/>
                </a:cubicBezTo>
                <a:cubicBezTo>
                  <a:pt x="77702" y="90846"/>
                  <a:pt x="75012" y="101606"/>
                  <a:pt x="77837" y="111007"/>
                </a:cubicBezTo>
                <a:cubicBezTo>
                  <a:pt x="78744" y="114026"/>
                  <a:pt x="82882" y="110093"/>
                  <a:pt x="85405" y="109637"/>
                </a:cubicBezTo>
                <a:cubicBezTo>
                  <a:pt x="85765" y="105525"/>
                  <a:pt x="86203" y="101424"/>
                  <a:pt x="86486" y="97302"/>
                </a:cubicBezTo>
                <a:cubicBezTo>
                  <a:pt x="86924" y="90915"/>
                  <a:pt x="86177" y="84281"/>
                  <a:pt x="87567" y="78116"/>
                </a:cubicBezTo>
                <a:cubicBezTo>
                  <a:pt x="88267" y="75010"/>
                  <a:pt x="88075" y="84562"/>
                  <a:pt x="88648" y="87709"/>
                </a:cubicBezTo>
                <a:cubicBezTo>
                  <a:pt x="89161" y="90524"/>
                  <a:pt x="90089" y="93191"/>
                  <a:pt x="90810" y="95932"/>
                </a:cubicBezTo>
                <a:cubicBezTo>
                  <a:pt x="91171" y="97302"/>
                  <a:pt x="91259" y="98841"/>
                  <a:pt x="91891" y="100043"/>
                </a:cubicBezTo>
                <a:lnTo>
                  <a:pt x="96216" y="108266"/>
                </a:lnTo>
                <a:cubicBezTo>
                  <a:pt x="97297" y="107809"/>
                  <a:pt x="98653" y="107917"/>
                  <a:pt x="99459" y="106896"/>
                </a:cubicBezTo>
                <a:cubicBezTo>
                  <a:pt x="100265" y="105874"/>
                  <a:pt x="100540" y="104229"/>
                  <a:pt x="100540" y="102784"/>
                </a:cubicBezTo>
                <a:cubicBezTo>
                  <a:pt x="100540" y="101527"/>
                  <a:pt x="98644" y="84143"/>
                  <a:pt x="98378" y="82227"/>
                </a:cubicBezTo>
                <a:cubicBezTo>
                  <a:pt x="97739" y="77639"/>
                  <a:pt x="96216" y="68523"/>
                  <a:pt x="96216" y="68523"/>
                </a:cubicBezTo>
                <a:cubicBezTo>
                  <a:pt x="96576" y="67152"/>
                  <a:pt x="96787" y="65703"/>
                  <a:pt x="97297" y="64411"/>
                </a:cubicBezTo>
                <a:cubicBezTo>
                  <a:pt x="98146" y="62258"/>
                  <a:pt x="101886" y="56267"/>
                  <a:pt x="102702" y="54818"/>
                </a:cubicBezTo>
                <a:cubicBezTo>
                  <a:pt x="103457" y="53478"/>
                  <a:pt x="104220" y="52137"/>
                  <a:pt x="104864" y="50707"/>
                </a:cubicBezTo>
                <a:cubicBezTo>
                  <a:pt x="106787" y="46442"/>
                  <a:pt x="106794" y="44756"/>
                  <a:pt x="109189" y="41113"/>
                </a:cubicBezTo>
                <a:cubicBezTo>
                  <a:pt x="110168" y="39625"/>
                  <a:pt x="111543" y="38579"/>
                  <a:pt x="112432" y="37002"/>
                </a:cubicBezTo>
                <a:cubicBezTo>
                  <a:pt x="115117" y="32236"/>
                  <a:pt x="115689" y="25969"/>
                  <a:pt x="116756" y="20556"/>
                </a:cubicBezTo>
                <a:cubicBezTo>
                  <a:pt x="118308" y="12688"/>
                  <a:pt x="117285" y="16824"/>
                  <a:pt x="120000" y="8222"/>
                </a:cubicBezTo>
                <a:cubicBezTo>
                  <a:pt x="119279" y="5938"/>
                  <a:pt x="119080" y="3260"/>
                  <a:pt x="117837" y="1370"/>
                </a:cubicBezTo>
                <a:cubicBezTo>
                  <a:pt x="115890" y="-1591"/>
                  <a:pt x="109225" y="1134"/>
                  <a:pt x="108108" y="1370"/>
                </a:cubicBezTo>
                <a:cubicBezTo>
                  <a:pt x="107387" y="2740"/>
                  <a:pt x="106473" y="3976"/>
                  <a:pt x="105945" y="5481"/>
                </a:cubicBezTo>
                <a:cubicBezTo>
                  <a:pt x="105020" y="8122"/>
                  <a:pt x="105048" y="11300"/>
                  <a:pt x="103783" y="13704"/>
                </a:cubicBezTo>
                <a:cubicBezTo>
                  <a:pt x="103062" y="15075"/>
                  <a:pt x="102149" y="16310"/>
                  <a:pt x="101621" y="17816"/>
                </a:cubicBezTo>
                <a:cubicBezTo>
                  <a:pt x="100696" y="20456"/>
                  <a:pt x="100180" y="23297"/>
                  <a:pt x="99459" y="26038"/>
                </a:cubicBezTo>
                <a:cubicBezTo>
                  <a:pt x="99099" y="27409"/>
                  <a:pt x="98888" y="28858"/>
                  <a:pt x="98378" y="30150"/>
                </a:cubicBezTo>
                <a:cubicBezTo>
                  <a:pt x="97657" y="31977"/>
                  <a:pt x="97015" y="33858"/>
                  <a:pt x="96216" y="35632"/>
                </a:cubicBezTo>
                <a:cubicBezTo>
                  <a:pt x="95571" y="37062"/>
                  <a:pt x="94581" y="38238"/>
                  <a:pt x="94054" y="39743"/>
                </a:cubicBezTo>
                <a:cubicBezTo>
                  <a:pt x="91236" y="47778"/>
                  <a:pt x="93927" y="47361"/>
                  <a:pt x="88648" y="50707"/>
                </a:cubicBezTo>
                <a:cubicBezTo>
                  <a:pt x="87629" y="51353"/>
                  <a:pt x="86486" y="51620"/>
                  <a:pt x="85405" y="52077"/>
                </a:cubicBezTo>
                <a:cubicBezTo>
                  <a:pt x="83603" y="51620"/>
                  <a:pt x="81812" y="51090"/>
                  <a:pt x="80000" y="50707"/>
                </a:cubicBezTo>
                <a:cubicBezTo>
                  <a:pt x="77486" y="50176"/>
                  <a:pt x="74923" y="50013"/>
                  <a:pt x="72432" y="49336"/>
                </a:cubicBezTo>
                <a:cubicBezTo>
                  <a:pt x="69904" y="48649"/>
                  <a:pt x="62670" y="45360"/>
                  <a:pt x="59459" y="45225"/>
                </a:cubicBezTo>
                <a:cubicBezTo>
                  <a:pt x="50455" y="44845"/>
                  <a:pt x="38918" y="48422"/>
                  <a:pt x="33513" y="4659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0" name="Google Shape;1920;p81"/>
          <p:cNvSpPr/>
          <p:nvPr/>
        </p:nvSpPr>
        <p:spPr>
          <a:xfrm>
            <a:off x="3571622" y="3132901"/>
            <a:ext cx="332400" cy="202500"/>
          </a:xfrm>
          <a:custGeom>
            <a:rect b="b" l="l" r="r" t="t"/>
            <a:pathLst>
              <a:path extrusionOk="0" h="120000" w="120000">
                <a:moveTo>
                  <a:pt x="88049" y="54545"/>
                </a:moveTo>
                <a:cubicBezTo>
                  <a:pt x="85280" y="53635"/>
                  <a:pt x="88758" y="56578"/>
                  <a:pt x="74758" y="46363"/>
                </a:cubicBezTo>
                <a:cubicBezTo>
                  <a:pt x="71558" y="44027"/>
                  <a:pt x="64791" y="40908"/>
                  <a:pt x="64791" y="40908"/>
                </a:cubicBezTo>
                <a:cubicBezTo>
                  <a:pt x="64237" y="38181"/>
                  <a:pt x="63912" y="35298"/>
                  <a:pt x="63129" y="32726"/>
                </a:cubicBezTo>
                <a:cubicBezTo>
                  <a:pt x="62236" y="29794"/>
                  <a:pt x="60617" y="27540"/>
                  <a:pt x="59807" y="24545"/>
                </a:cubicBezTo>
                <a:cubicBezTo>
                  <a:pt x="58384" y="19291"/>
                  <a:pt x="57592" y="13635"/>
                  <a:pt x="56484" y="8181"/>
                </a:cubicBezTo>
                <a:lnTo>
                  <a:pt x="54823" y="0"/>
                </a:lnTo>
                <a:cubicBezTo>
                  <a:pt x="53715" y="1818"/>
                  <a:pt x="52201" y="3154"/>
                  <a:pt x="51500" y="5454"/>
                </a:cubicBezTo>
                <a:cubicBezTo>
                  <a:pt x="49934" y="10597"/>
                  <a:pt x="49285" y="16363"/>
                  <a:pt x="48177" y="21817"/>
                </a:cubicBezTo>
                <a:lnTo>
                  <a:pt x="44855" y="38181"/>
                </a:lnTo>
                <a:cubicBezTo>
                  <a:pt x="44301" y="40908"/>
                  <a:pt x="44938" y="46102"/>
                  <a:pt x="43194" y="46363"/>
                </a:cubicBezTo>
                <a:lnTo>
                  <a:pt x="24919" y="49090"/>
                </a:lnTo>
                <a:cubicBezTo>
                  <a:pt x="23257" y="50000"/>
                  <a:pt x="21466" y="50421"/>
                  <a:pt x="19935" y="51818"/>
                </a:cubicBezTo>
                <a:cubicBezTo>
                  <a:pt x="16444" y="55002"/>
                  <a:pt x="9967" y="62727"/>
                  <a:pt x="9967" y="62727"/>
                </a:cubicBezTo>
                <a:lnTo>
                  <a:pt x="3322" y="79090"/>
                </a:lnTo>
                <a:lnTo>
                  <a:pt x="0" y="87272"/>
                </a:lnTo>
                <a:cubicBezTo>
                  <a:pt x="553" y="92727"/>
                  <a:pt x="478" y="98458"/>
                  <a:pt x="1661" y="103635"/>
                </a:cubicBezTo>
                <a:cubicBezTo>
                  <a:pt x="2351" y="106659"/>
                  <a:pt x="8834" y="113719"/>
                  <a:pt x="9967" y="114545"/>
                </a:cubicBezTo>
                <a:cubicBezTo>
                  <a:pt x="13168" y="116880"/>
                  <a:pt x="19935" y="120000"/>
                  <a:pt x="19935" y="120000"/>
                </a:cubicBezTo>
                <a:cubicBezTo>
                  <a:pt x="26580" y="119090"/>
                  <a:pt x="33254" y="118630"/>
                  <a:pt x="39871" y="117272"/>
                </a:cubicBezTo>
                <a:cubicBezTo>
                  <a:pt x="45148" y="116189"/>
                  <a:pt x="51662" y="111070"/>
                  <a:pt x="56484" y="109091"/>
                </a:cubicBezTo>
                <a:cubicBezTo>
                  <a:pt x="66525" y="104969"/>
                  <a:pt x="60965" y="107548"/>
                  <a:pt x="73097" y="100909"/>
                </a:cubicBezTo>
                <a:lnTo>
                  <a:pt x="78081" y="98181"/>
                </a:lnTo>
                <a:cubicBezTo>
                  <a:pt x="78559" y="97006"/>
                  <a:pt x="82906" y="85142"/>
                  <a:pt x="84726" y="84545"/>
                </a:cubicBezTo>
                <a:cubicBezTo>
                  <a:pt x="86444" y="83981"/>
                  <a:pt x="88049" y="86363"/>
                  <a:pt x="89711" y="87272"/>
                </a:cubicBezTo>
                <a:cubicBezTo>
                  <a:pt x="90818" y="90000"/>
                  <a:pt x="92140" y="92522"/>
                  <a:pt x="93033" y="95454"/>
                </a:cubicBezTo>
                <a:cubicBezTo>
                  <a:pt x="93816" y="98025"/>
                  <a:pt x="93793" y="101170"/>
                  <a:pt x="94694" y="103635"/>
                </a:cubicBezTo>
                <a:cubicBezTo>
                  <a:pt x="95500" y="105841"/>
                  <a:pt x="97039" y="107082"/>
                  <a:pt x="98017" y="109091"/>
                </a:cubicBezTo>
                <a:cubicBezTo>
                  <a:pt x="99264" y="111650"/>
                  <a:pt x="100232" y="114545"/>
                  <a:pt x="101340" y="117272"/>
                </a:cubicBezTo>
                <a:cubicBezTo>
                  <a:pt x="105338" y="97579"/>
                  <a:pt x="101340" y="120991"/>
                  <a:pt x="101340" y="81818"/>
                </a:cubicBezTo>
                <a:cubicBezTo>
                  <a:pt x="101340" y="78943"/>
                  <a:pt x="102218" y="76207"/>
                  <a:pt x="103001" y="73636"/>
                </a:cubicBezTo>
                <a:cubicBezTo>
                  <a:pt x="104441" y="68908"/>
                  <a:pt x="107070" y="63383"/>
                  <a:pt x="109646" y="59999"/>
                </a:cubicBezTo>
                <a:cubicBezTo>
                  <a:pt x="111205" y="57952"/>
                  <a:pt x="112969" y="56363"/>
                  <a:pt x="114630" y="54545"/>
                </a:cubicBezTo>
                <a:cubicBezTo>
                  <a:pt x="115184" y="50908"/>
                  <a:pt x="115392" y="47081"/>
                  <a:pt x="116291" y="43636"/>
                </a:cubicBezTo>
                <a:cubicBezTo>
                  <a:pt x="117078" y="40623"/>
                  <a:pt x="121276" y="37272"/>
                  <a:pt x="119614" y="35454"/>
                </a:cubicBezTo>
                <a:cubicBezTo>
                  <a:pt x="117264" y="32882"/>
                  <a:pt x="114032" y="36962"/>
                  <a:pt x="111307" y="38181"/>
                </a:cubicBezTo>
                <a:cubicBezTo>
                  <a:pt x="92450" y="46625"/>
                  <a:pt x="108242" y="39334"/>
                  <a:pt x="96356" y="49090"/>
                </a:cubicBezTo>
                <a:cubicBezTo>
                  <a:pt x="94789" y="50376"/>
                  <a:pt x="92997" y="50750"/>
                  <a:pt x="91372" y="51818"/>
                </a:cubicBezTo>
                <a:cubicBezTo>
                  <a:pt x="90222" y="52572"/>
                  <a:pt x="90818" y="55454"/>
                  <a:pt x="88049" y="5454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81"/>
          <p:cNvSpPr/>
          <p:nvPr/>
        </p:nvSpPr>
        <p:spPr>
          <a:xfrm>
            <a:off x="3600575" y="3999605"/>
            <a:ext cx="275700" cy="244200"/>
          </a:xfrm>
          <a:custGeom>
            <a:rect b="b" l="l" r="r" t="t"/>
            <a:pathLst>
              <a:path extrusionOk="0" h="120000" w="120000">
                <a:moveTo>
                  <a:pt x="87956" y="53323"/>
                </a:moveTo>
                <a:cubicBezTo>
                  <a:pt x="86831" y="53005"/>
                  <a:pt x="84362" y="47112"/>
                  <a:pt x="82896" y="43801"/>
                </a:cubicBezTo>
                <a:cubicBezTo>
                  <a:pt x="78740" y="34414"/>
                  <a:pt x="84281" y="41470"/>
                  <a:pt x="77837" y="32374"/>
                </a:cubicBezTo>
                <a:cubicBezTo>
                  <a:pt x="75091" y="28498"/>
                  <a:pt x="73159" y="27584"/>
                  <a:pt x="69404" y="24757"/>
                </a:cubicBezTo>
                <a:cubicBezTo>
                  <a:pt x="65836" y="8644"/>
                  <a:pt x="70696" y="25043"/>
                  <a:pt x="62658" y="11426"/>
                </a:cubicBezTo>
                <a:cubicBezTo>
                  <a:pt x="61672" y="9756"/>
                  <a:pt x="61766" y="7508"/>
                  <a:pt x="60971" y="5712"/>
                </a:cubicBezTo>
                <a:cubicBezTo>
                  <a:pt x="60065" y="3665"/>
                  <a:pt x="58723" y="1904"/>
                  <a:pt x="57598" y="0"/>
                </a:cubicBezTo>
                <a:cubicBezTo>
                  <a:pt x="44863" y="21567"/>
                  <a:pt x="65124" y="-14894"/>
                  <a:pt x="52539" y="53323"/>
                </a:cubicBezTo>
                <a:cubicBezTo>
                  <a:pt x="52066" y="55885"/>
                  <a:pt x="48041" y="52053"/>
                  <a:pt x="45793" y="51418"/>
                </a:cubicBezTo>
                <a:cubicBezTo>
                  <a:pt x="36986" y="44789"/>
                  <a:pt x="44646" y="49507"/>
                  <a:pt x="32300" y="45705"/>
                </a:cubicBezTo>
                <a:cubicBezTo>
                  <a:pt x="28870" y="44649"/>
                  <a:pt x="25554" y="43166"/>
                  <a:pt x="22181" y="41896"/>
                </a:cubicBezTo>
                <a:cubicBezTo>
                  <a:pt x="20495" y="41261"/>
                  <a:pt x="18846" y="40479"/>
                  <a:pt x="17122" y="39992"/>
                </a:cubicBezTo>
                <a:lnTo>
                  <a:pt x="10375" y="38087"/>
                </a:lnTo>
                <a:cubicBezTo>
                  <a:pt x="7002" y="38722"/>
                  <a:pt x="2308" y="36903"/>
                  <a:pt x="256" y="39992"/>
                </a:cubicBezTo>
                <a:cubicBezTo>
                  <a:pt x="-1174" y="42147"/>
                  <a:pt x="3764" y="43661"/>
                  <a:pt x="5316" y="45705"/>
                </a:cubicBezTo>
                <a:cubicBezTo>
                  <a:pt x="7145" y="48115"/>
                  <a:pt x="8742" y="50740"/>
                  <a:pt x="10375" y="53323"/>
                </a:cubicBezTo>
                <a:cubicBezTo>
                  <a:pt x="11554" y="55185"/>
                  <a:pt x="12315" y="57418"/>
                  <a:pt x="13749" y="59036"/>
                </a:cubicBezTo>
                <a:cubicBezTo>
                  <a:pt x="15182" y="60655"/>
                  <a:pt x="17225" y="61415"/>
                  <a:pt x="18808" y="62845"/>
                </a:cubicBezTo>
                <a:cubicBezTo>
                  <a:pt x="20050" y="63967"/>
                  <a:pt x="20939" y="65532"/>
                  <a:pt x="22181" y="66654"/>
                </a:cubicBezTo>
                <a:cubicBezTo>
                  <a:pt x="23764" y="68083"/>
                  <a:pt x="25388" y="69533"/>
                  <a:pt x="27241" y="70462"/>
                </a:cubicBezTo>
                <a:cubicBezTo>
                  <a:pt x="30490" y="72093"/>
                  <a:pt x="37360" y="74271"/>
                  <a:pt x="37360" y="74271"/>
                </a:cubicBezTo>
                <a:cubicBezTo>
                  <a:pt x="38484" y="76176"/>
                  <a:pt x="40733" y="77695"/>
                  <a:pt x="40733" y="79984"/>
                </a:cubicBezTo>
                <a:cubicBezTo>
                  <a:pt x="40733" y="84217"/>
                  <a:pt x="34549" y="87814"/>
                  <a:pt x="32300" y="89507"/>
                </a:cubicBezTo>
                <a:cubicBezTo>
                  <a:pt x="29074" y="100433"/>
                  <a:pt x="32924" y="90234"/>
                  <a:pt x="25554" y="100933"/>
                </a:cubicBezTo>
                <a:cubicBezTo>
                  <a:pt x="23065" y="104546"/>
                  <a:pt x="18808" y="112359"/>
                  <a:pt x="18808" y="112359"/>
                </a:cubicBezTo>
                <a:cubicBezTo>
                  <a:pt x="18246" y="114264"/>
                  <a:pt x="16326" y="116277"/>
                  <a:pt x="17122" y="118072"/>
                </a:cubicBezTo>
                <a:cubicBezTo>
                  <a:pt x="19008" y="122332"/>
                  <a:pt x="29939" y="118225"/>
                  <a:pt x="30614" y="118072"/>
                </a:cubicBezTo>
                <a:cubicBezTo>
                  <a:pt x="40303" y="107131"/>
                  <a:pt x="35275" y="109970"/>
                  <a:pt x="44106" y="106646"/>
                </a:cubicBezTo>
                <a:cubicBezTo>
                  <a:pt x="53101" y="91411"/>
                  <a:pt x="41295" y="109820"/>
                  <a:pt x="52539" y="97124"/>
                </a:cubicBezTo>
                <a:cubicBezTo>
                  <a:pt x="60167" y="88510"/>
                  <a:pt x="51121" y="93214"/>
                  <a:pt x="60971" y="89507"/>
                </a:cubicBezTo>
                <a:cubicBezTo>
                  <a:pt x="63782" y="90141"/>
                  <a:pt x="66915" y="89805"/>
                  <a:pt x="69404" y="91411"/>
                </a:cubicBezTo>
                <a:cubicBezTo>
                  <a:pt x="71164" y="92546"/>
                  <a:pt x="71479" y="95366"/>
                  <a:pt x="72777" y="97124"/>
                </a:cubicBezTo>
                <a:cubicBezTo>
                  <a:pt x="74304" y="99193"/>
                  <a:pt x="75752" y="101529"/>
                  <a:pt x="77837" y="102837"/>
                </a:cubicBezTo>
                <a:cubicBezTo>
                  <a:pt x="80944" y="104787"/>
                  <a:pt x="84583" y="105376"/>
                  <a:pt x="87956" y="106646"/>
                </a:cubicBezTo>
                <a:cubicBezTo>
                  <a:pt x="89642" y="107281"/>
                  <a:pt x="91536" y="107437"/>
                  <a:pt x="93015" y="108551"/>
                </a:cubicBezTo>
                <a:lnTo>
                  <a:pt x="98074" y="112359"/>
                </a:lnTo>
                <a:cubicBezTo>
                  <a:pt x="98637" y="110455"/>
                  <a:pt x="100323" y="108551"/>
                  <a:pt x="99761" y="106646"/>
                </a:cubicBezTo>
                <a:cubicBezTo>
                  <a:pt x="98479" y="102304"/>
                  <a:pt x="95264" y="99029"/>
                  <a:pt x="93015" y="95220"/>
                </a:cubicBezTo>
                <a:cubicBezTo>
                  <a:pt x="91891" y="93315"/>
                  <a:pt x="90283" y="91678"/>
                  <a:pt x="89642" y="89507"/>
                </a:cubicBezTo>
                <a:cubicBezTo>
                  <a:pt x="89080" y="87602"/>
                  <a:pt x="89066" y="85361"/>
                  <a:pt x="87956" y="83793"/>
                </a:cubicBezTo>
                <a:cubicBezTo>
                  <a:pt x="86689" y="82006"/>
                  <a:pt x="84583" y="81254"/>
                  <a:pt x="82896" y="79984"/>
                </a:cubicBezTo>
                <a:cubicBezTo>
                  <a:pt x="82334" y="78080"/>
                  <a:pt x="80414" y="76067"/>
                  <a:pt x="81210" y="74271"/>
                </a:cubicBezTo>
                <a:cubicBezTo>
                  <a:pt x="82004" y="72476"/>
                  <a:pt x="84559" y="72918"/>
                  <a:pt x="86269" y="72367"/>
                </a:cubicBezTo>
                <a:cubicBezTo>
                  <a:pt x="101081" y="67588"/>
                  <a:pt x="85953" y="73121"/>
                  <a:pt x="98074" y="68558"/>
                </a:cubicBezTo>
                <a:cubicBezTo>
                  <a:pt x="99199" y="67288"/>
                  <a:pt x="100176" y="65826"/>
                  <a:pt x="101448" y="64749"/>
                </a:cubicBezTo>
                <a:cubicBezTo>
                  <a:pt x="104691" y="62002"/>
                  <a:pt x="108701" y="60368"/>
                  <a:pt x="111567" y="57132"/>
                </a:cubicBezTo>
                <a:cubicBezTo>
                  <a:pt x="118060" y="49800"/>
                  <a:pt x="115303" y="53659"/>
                  <a:pt x="120000" y="45705"/>
                </a:cubicBezTo>
                <a:cubicBezTo>
                  <a:pt x="111662" y="36289"/>
                  <a:pt x="117207" y="40624"/>
                  <a:pt x="94701" y="43801"/>
                </a:cubicBezTo>
                <a:cubicBezTo>
                  <a:pt x="92938" y="44050"/>
                  <a:pt x="91352" y="45154"/>
                  <a:pt x="89642" y="45705"/>
                </a:cubicBezTo>
                <a:cubicBezTo>
                  <a:pt x="87414" y="46424"/>
                  <a:pt x="89080" y="53640"/>
                  <a:pt x="87956" y="53323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2" name="Google Shape;1922;p81"/>
          <p:cNvGrpSpPr/>
          <p:nvPr/>
        </p:nvGrpSpPr>
        <p:grpSpPr>
          <a:xfrm>
            <a:off x="3612271" y="4461901"/>
            <a:ext cx="275714" cy="194079"/>
            <a:chOff x="2260500" y="4354200"/>
            <a:chExt cx="326250" cy="229680"/>
          </a:xfrm>
        </p:grpSpPr>
        <p:sp>
          <p:nvSpPr>
            <p:cNvPr id="1923" name="Google Shape;1923;p81"/>
            <p:cNvSpPr/>
            <p:nvPr/>
          </p:nvSpPr>
          <p:spPr>
            <a:xfrm>
              <a:off x="2307659" y="4403425"/>
              <a:ext cx="35650" cy="79300"/>
            </a:xfrm>
            <a:custGeom>
              <a:rect b="b" l="l" r="r" t="t"/>
              <a:pathLst>
                <a:path extrusionOk="0" h="3172" w="1426">
                  <a:moveTo>
                    <a:pt x="1395" y="3172"/>
                  </a:moveTo>
                  <a:cubicBezTo>
                    <a:pt x="1519" y="2048"/>
                    <a:pt x="-608" y="799"/>
                    <a:pt x="192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4" name="Google Shape;1924;p81"/>
            <p:cNvSpPr/>
            <p:nvPr/>
          </p:nvSpPr>
          <p:spPr>
            <a:xfrm>
              <a:off x="2399950" y="4389750"/>
              <a:ext cx="36275" cy="60150"/>
            </a:xfrm>
            <a:custGeom>
              <a:rect b="b" l="l" r="r" t="t"/>
              <a:pathLst>
                <a:path extrusionOk="0" h="2406" w="1451">
                  <a:moveTo>
                    <a:pt x="1422" y="2406"/>
                  </a:moveTo>
                  <a:cubicBezTo>
                    <a:pt x="1537" y="1482"/>
                    <a:pt x="896" y="25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5" name="Google Shape;1925;p81"/>
            <p:cNvSpPr/>
            <p:nvPr/>
          </p:nvSpPr>
          <p:spPr>
            <a:xfrm>
              <a:off x="2260500" y="4514661"/>
              <a:ext cx="79275" cy="28225"/>
            </a:xfrm>
            <a:custGeom>
              <a:rect b="b" l="l" r="r" t="t"/>
              <a:pathLst>
                <a:path extrusionOk="0" h="1129" w="3171">
                  <a:moveTo>
                    <a:pt x="3171" y="35"/>
                  </a:moveTo>
                  <a:cubicBezTo>
                    <a:pt x="2061" y="-103"/>
                    <a:pt x="1100" y="929"/>
                    <a:pt x="0" y="1129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6" name="Google Shape;1926;p81"/>
            <p:cNvSpPr/>
            <p:nvPr/>
          </p:nvSpPr>
          <p:spPr>
            <a:xfrm>
              <a:off x="2383550" y="4520355"/>
              <a:ext cx="30075" cy="63525"/>
            </a:xfrm>
            <a:custGeom>
              <a:rect b="b" l="l" r="r" t="t"/>
              <a:pathLst>
                <a:path extrusionOk="0" h="2541" w="1203">
                  <a:moveTo>
                    <a:pt x="0" y="26"/>
                  </a:moveTo>
                  <a:cubicBezTo>
                    <a:pt x="924" y="-77"/>
                    <a:pt x="1071" y="1621"/>
                    <a:pt x="1203" y="2541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7" name="Google Shape;1927;p81"/>
            <p:cNvSpPr/>
            <p:nvPr/>
          </p:nvSpPr>
          <p:spPr>
            <a:xfrm>
              <a:off x="2481975" y="4493650"/>
              <a:ext cx="25400" cy="60150"/>
            </a:xfrm>
            <a:custGeom>
              <a:rect b="b" l="l" r="r" t="t"/>
              <a:pathLst>
                <a:path extrusionOk="0" h="2406" w="1016">
                  <a:moveTo>
                    <a:pt x="0" y="0"/>
                  </a:moveTo>
                  <a:cubicBezTo>
                    <a:pt x="721" y="480"/>
                    <a:pt x="1107" y="1548"/>
                    <a:pt x="985" y="2406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8" name="Google Shape;1928;p81"/>
            <p:cNvSpPr/>
            <p:nvPr/>
          </p:nvSpPr>
          <p:spPr>
            <a:xfrm>
              <a:off x="2533925" y="4392475"/>
              <a:ext cx="51975" cy="57425"/>
            </a:xfrm>
            <a:custGeom>
              <a:rect b="b" l="l" r="r" t="t"/>
              <a:pathLst>
                <a:path extrusionOk="0" h="2297" w="2079">
                  <a:moveTo>
                    <a:pt x="0" y="2297"/>
                  </a:moveTo>
                  <a:cubicBezTo>
                    <a:pt x="1033" y="2297"/>
                    <a:pt x="1795" y="993"/>
                    <a:pt x="2079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29" name="Google Shape;1929;p81"/>
            <p:cNvSpPr/>
            <p:nvPr/>
          </p:nvSpPr>
          <p:spPr>
            <a:xfrm>
              <a:off x="2533925" y="4490077"/>
              <a:ext cx="52825" cy="50050"/>
            </a:xfrm>
            <a:custGeom>
              <a:rect b="b" l="l" r="r" t="t"/>
              <a:pathLst>
                <a:path extrusionOk="0" h="2002" w="2113">
                  <a:moveTo>
                    <a:pt x="0" y="34"/>
                  </a:moveTo>
                  <a:cubicBezTo>
                    <a:pt x="945" y="-102"/>
                    <a:pt x="2214" y="1057"/>
                    <a:pt x="2079" y="2002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30" name="Google Shape;1930;p81"/>
            <p:cNvSpPr/>
            <p:nvPr/>
          </p:nvSpPr>
          <p:spPr>
            <a:xfrm>
              <a:off x="2484704" y="4354200"/>
              <a:ext cx="19150" cy="73825"/>
            </a:xfrm>
            <a:custGeom>
              <a:rect b="b" l="l" r="r" t="t"/>
              <a:pathLst>
                <a:path extrusionOk="0" h="2953" w="766">
                  <a:moveTo>
                    <a:pt x="110" y="2953"/>
                  </a:moveTo>
                  <a:cubicBezTo>
                    <a:pt x="-209" y="1996"/>
                    <a:pt x="266" y="876"/>
                    <a:pt x="766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31" name="Google Shape;1931;p81"/>
            <p:cNvSpPr/>
            <p:nvPr/>
          </p:nvSpPr>
          <p:spPr>
            <a:xfrm>
              <a:off x="2345250" y="4526475"/>
              <a:ext cx="21875" cy="57400"/>
            </a:xfrm>
            <a:custGeom>
              <a:rect b="b" l="l" r="r" t="t"/>
              <a:pathLst>
                <a:path extrusionOk="0" h="2296" w="875">
                  <a:moveTo>
                    <a:pt x="875" y="0"/>
                  </a:moveTo>
                  <a:cubicBezTo>
                    <a:pt x="193" y="454"/>
                    <a:pt x="811" y="2181"/>
                    <a:pt x="0" y="2296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932" name="Google Shape;1932;p81"/>
            <p:cNvSpPr/>
            <p:nvPr/>
          </p:nvSpPr>
          <p:spPr>
            <a:xfrm rot="-900530">
              <a:off x="2310948" y="4429206"/>
              <a:ext cx="252309" cy="101188"/>
            </a:xfrm>
            <a:prstGeom prst="flowChartTerminator">
              <a:avLst/>
            </a:prstGeom>
            <a:solidFill>
              <a:srgbClr val="B7B7B7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7" name="Google Shape;1937;p82"/>
          <p:cNvCxnSpPr/>
          <p:nvPr/>
        </p:nvCxnSpPr>
        <p:spPr>
          <a:xfrm>
            <a:off x="140566" y="1039378"/>
            <a:ext cx="8847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38" name="Google Shape;1938;p82"/>
          <p:cNvSpPr txBox="1"/>
          <p:nvPr/>
        </p:nvSpPr>
        <p:spPr>
          <a:xfrm>
            <a:off x="51600" y="83625"/>
            <a:ext cx="90408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Calibri"/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as </a:t>
            </a: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restraints in folding simulations!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82"/>
          <p:cNvSpPr/>
          <p:nvPr/>
        </p:nvSpPr>
        <p:spPr>
          <a:xfrm>
            <a:off x="4070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82"/>
          <p:cNvSpPr/>
          <p:nvPr/>
        </p:nvSpPr>
        <p:spPr>
          <a:xfrm>
            <a:off x="4309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82"/>
          <p:cNvSpPr/>
          <p:nvPr/>
        </p:nvSpPr>
        <p:spPr>
          <a:xfrm>
            <a:off x="4788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82"/>
          <p:cNvSpPr/>
          <p:nvPr/>
        </p:nvSpPr>
        <p:spPr>
          <a:xfrm>
            <a:off x="5027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82"/>
          <p:cNvSpPr/>
          <p:nvPr/>
        </p:nvSpPr>
        <p:spPr>
          <a:xfrm>
            <a:off x="5267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82"/>
          <p:cNvSpPr/>
          <p:nvPr/>
        </p:nvSpPr>
        <p:spPr>
          <a:xfrm>
            <a:off x="5745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82"/>
          <p:cNvSpPr/>
          <p:nvPr/>
        </p:nvSpPr>
        <p:spPr>
          <a:xfrm>
            <a:off x="40700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82"/>
          <p:cNvSpPr/>
          <p:nvPr/>
        </p:nvSpPr>
        <p:spPr>
          <a:xfrm>
            <a:off x="43094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82"/>
          <p:cNvSpPr/>
          <p:nvPr/>
        </p:nvSpPr>
        <p:spPr>
          <a:xfrm>
            <a:off x="47882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82"/>
          <p:cNvSpPr/>
          <p:nvPr/>
        </p:nvSpPr>
        <p:spPr>
          <a:xfrm>
            <a:off x="50276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82"/>
          <p:cNvSpPr/>
          <p:nvPr/>
        </p:nvSpPr>
        <p:spPr>
          <a:xfrm>
            <a:off x="52670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p82"/>
          <p:cNvSpPr/>
          <p:nvPr/>
        </p:nvSpPr>
        <p:spPr>
          <a:xfrm>
            <a:off x="57458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82"/>
          <p:cNvSpPr/>
          <p:nvPr/>
        </p:nvSpPr>
        <p:spPr>
          <a:xfrm>
            <a:off x="5985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82"/>
          <p:cNvSpPr/>
          <p:nvPr/>
        </p:nvSpPr>
        <p:spPr>
          <a:xfrm>
            <a:off x="64640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82"/>
          <p:cNvSpPr/>
          <p:nvPr/>
        </p:nvSpPr>
        <p:spPr>
          <a:xfrm>
            <a:off x="67034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Google Shape;1954;p82"/>
          <p:cNvSpPr/>
          <p:nvPr/>
        </p:nvSpPr>
        <p:spPr>
          <a:xfrm>
            <a:off x="69428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5" name="Google Shape;1955;p82"/>
          <p:cNvSpPr/>
          <p:nvPr/>
        </p:nvSpPr>
        <p:spPr>
          <a:xfrm>
            <a:off x="71822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82"/>
          <p:cNvSpPr/>
          <p:nvPr/>
        </p:nvSpPr>
        <p:spPr>
          <a:xfrm>
            <a:off x="7421610" y="27107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82"/>
          <p:cNvSpPr/>
          <p:nvPr/>
        </p:nvSpPr>
        <p:spPr>
          <a:xfrm>
            <a:off x="59852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82"/>
          <p:cNvSpPr/>
          <p:nvPr/>
        </p:nvSpPr>
        <p:spPr>
          <a:xfrm>
            <a:off x="64640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82"/>
          <p:cNvSpPr/>
          <p:nvPr/>
        </p:nvSpPr>
        <p:spPr>
          <a:xfrm>
            <a:off x="67034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82"/>
          <p:cNvSpPr/>
          <p:nvPr/>
        </p:nvSpPr>
        <p:spPr>
          <a:xfrm>
            <a:off x="69428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82"/>
          <p:cNvSpPr/>
          <p:nvPr/>
        </p:nvSpPr>
        <p:spPr>
          <a:xfrm>
            <a:off x="71822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82"/>
          <p:cNvSpPr/>
          <p:nvPr/>
        </p:nvSpPr>
        <p:spPr>
          <a:xfrm>
            <a:off x="7421610" y="313562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82"/>
          <p:cNvSpPr/>
          <p:nvPr/>
        </p:nvSpPr>
        <p:spPr>
          <a:xfrm>
            <a:off x="40700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82"/>
          <p:cNvSpPr/>
          <p:nvPr/>
        </p:nvSpPr>
        <p:spPr>
          <a:xfrm>
            <a:off x="43094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82"/>
          <p:cNvSpPr/>
          <p:nvPr/>
        </p:nvSpPr>
        <p:spPr>
          <a:xfrm>
            <a:off x="47882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82"/>
          <p:cNvSpPr/>
          <p:nvPr/>
        </p:nvSpPr>
        <p:spPr>
          <a:xfrm>
            <a:off x="50276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82"/>
          <p:cNvSpPr/>
          <p:nvPr/>
        </p:nvSpPr>
        <p:spPr>
          <a:xfrm>
            <a:off x="52670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82"/>
          <p:cNvSpPr/>
          <p:nvPr/>
        </p:nvSpPr>
        <p:spPr>
          <a:xfrm>
            <a:off x="57458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82"/>
          <p:cNvSpPr/>
          <p:nvPr/>
        </p:nvSpPr>
        <p:spPr>
          <a:xfrm>
            <a:off x="59852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82"/>
          <p:cNvSpPr/>
          <p:nvPr/>
        </p:nvSpPr>
        <p:spPr>
          <a:xfrm>
            <a:off x="64640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82"/>
          <p:cNvSpPr/>
          <p:nvPr/>
        </p:nvSpPr>
        <p:spPr>
          <a:xfrm>
            <a:off x="67034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82"/>
          <p:cNvSpPr/>
          <p:nvPr/>
        </p:nvSpPr>
        <p:spPr>
          <a:xfrm>
            <a:off x="69428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82"/>
          <p:cNvSpPr/>
          <p:nvPr/>
        </p:nvSpPr>
        <p:spPr>
          <a:xfrm>
            <a:off x="71822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82"/>
          <p:cNvSpPr/>
          <p:nvPr/>
        </p:nvSpPr>
        <p:spPr>
          <a:xfrm>
            <a:off x="7421610" y="356050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82"/>
          <p:cNvSpPr/>
          <p:nvPr/>
        </p:nvSpPr>
        <p:spPr>
          <a:xfrm>
            <a:off x="40700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82"/>
          <p:cNvSpPr/>
          <p:nvPr/>
        </p:nvSpPr>
        <p:spPr>
          <a:xfrm>
            <a:off x="43094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82"/>
          <p:cNvSpPr/>
          <p:nvPr/>
        </p:nvSpPr>
        <p:spPr>
          <a:xfrm>
            <a:off x="47882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82"/>
          <p:cNvSpPr/>
          <p:nvPr/>
        </p:nvSpPr>
        <p:spPr>
          <a:xfrm>
            <a:off x="50276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82"/>
          <p:cNvSpPr/>
          <p:nvPr/>
        </p:nvSpPr>
        <p:spPr>
          <a:xfrm>
            <a:off x="52670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82"/>
          <p:cNvSpPr/>
          <p:nvPr/>
        </p:nvSpPr>
        <p:spPr>
          <a:xfrm>
            <a:off x="57458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82"/>
          <p:cNvSpPr/>
          <p:nvPr/>
        </p:nvSpPr>
        <p:spPr>
          <a:xfrm>
            <a:off x="59852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82"/>
          <p:cNvSpPr/>
          <p:nvPr/>
        </p:nvSpPr>
        <p:spPr>
          <a:xfrm>
            <a:off x="64640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82"/>
          <p:cNvSpPr/>
          <p:nvPr/>
        </p:nvSpPr>
        <p:spPr>
          <a:xfrm>
            <a:off x="67034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82"/>
          <p:cNvSpPr/>
          <p:nvPr/>
        </p:nvSpPr>
        <p:spPr>
          <a:xfrm>
            <a:off x="69428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82"/>
          <p:cNvSpPr/>
          <p:nvPr/>
        </p:nvSpPr>
        <p:spPr>
          <a:xfrm>
            <a:off x="71822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82"/>
          <p:cNvSpPr/>
          <p:nvPr/>
        </p:nvSpPr>
        <p:spPr>
          <a:xfrm>
            <a:off x="7421610" y="3985375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82"/>
          <p:cNvSpPr/>
          <p:nvPr/>
        </p:nvSpPr>
        <p:spPr>
          <a:xfrm>
            <a:off x="40700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82"/>
          <p:cNvSpPr/>
          <p:nvPr/>
        </p:nvSpPr>
        <p:spPr>
          <a:xfrm>
            <a:off x="43094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82"/>
          <p:cNvSpPr/>
          <p:nvPr/>
        </p:nvSpPr>
        <p:spPr>
          <a:xfrm>
            <a:off x="47882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82"/>
          <p:cNvSpPr/>
          <p:nvPr/>
        </p:nvSpPr>
        <p:spPr>
          <a:xfrm>
            <a:off x="50276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82"/>
          <p:cNvSpPr/>
          <p:nvPr/>
        </p:nvSpPr>
        <p:spPr>
          <a:xfrm>
            <a:off x="52670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82"/>
          <p:cNvSpPr/>
          <p:nvPr/>
        </p:nvSpPr>
        <p:spPr>
          <a:xfrm>
            <a:off x="57458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82"/>
          <p:cNvSpPr/>
          <p:nvPr/>
        </p:nvSpPr>
        <p:spPr>
          <a:xfrm>
            <a:off x="59852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82"/>
          <p:cNvSpPr/>
          <p:nvPr/>
        </p:nvSpPr>
        <p:spPr>
          <a:xfrm>
            <a:off x="64640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82"/>
          <p:cNvSpPr/>
          <p:nvPr/>
        </p:nvSpPr>
        <p:spPr>
          <a:xfrm>
            <a:off x="67034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82"/>
          <p:cNvSpPr/>
          <p:nvPr/>
        </p:nvSpPr>
        <p:spPr>
          <a:xfrm>
            <a:off x="69428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82"/>
          <p:cNvSpPr/>
          <p:nvPr/>
        </p:nvSpPr>
        <p:spPr>
          <a:xfrm>
            <a:off x="71822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82"/>
          <p:cNvSpPr/>
          <p:nvPr/>
        </p:nvSpPr>
        <p:spPr>
          <a:xfrm>
            <a:off x="7421610" y="4410250"/>
            <a:ext cx="239400" cy="239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82"/>
          <p:cNvSpPr/>
          <p:nvPr/>
        </p:nvSpPr>
        <p:spPr>
          <a:xfrm>
            <a:off x="4549602" y="27107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82"/>
          <p:cNvSpPr/>
          <p:nvPr/>
        </p:nvSpPr>
        <p:spPr>
          <a:xfrm>
            <a:off x="5506410" y="271075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82"/>
          <p:cNvSpPr/>
          <p:nvPr/>
        </p:nvSpPr>
        <p:spPr>
          <a:xfrm>
            <a:off x="4548810" y="3135625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82"/>
          <p:cNvSpPr/>
          <p:nvPr/>
        </p:nvSpPr>
        <p:spPr>
          <a:xfrm>
            <a:off x="5506410" y="3135625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82"/>
          <p:cNvSpPr/>
          <p:nvPr/>
        </p:nvSpPr>
        <p:spPr>
          <a:xfrm>
            <a:off x="62246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82"/>
          <p:cNvSpPr/>
          <p:nvPr/>
        </p:nvSpPr>
        <p:spPr>
          <a:xfrm>
            <a:off x="6224610" y="3135625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82"/>
          <p:cNvSpPr/>
          <p:nvPr/>
        </p:nvSpPr>
        <p:spPr>
          <a:xfrm>
            <a:off x="4548810" y="356050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82"/>
          <p:cNvSpPr/>
          <p:nvPr/>
        </p:nvSpPr>
        <p:spPr>
          <a:xfrm>
            <a:off x="5506410" y="356050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82"/>
          <p:cNvSpPr/>
          <p:nvPr/>
        </p:nvSpPr>
        <p:spPr>
          <a:xfrm>
            <a:off x="6224610" y="356050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82"/>
          <p:cNvSpPr/>
          <p:nvPr/>
        </p:nvSpPr>
        <p:spPr>
          <a:xfrm>
            <a:off x="4548810" y="3985375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82"/>
          <p:cNvSpPr/>
          <p:nvPr/>
        </p:nvSpPr>
        <p:spPr>
          <a:xfrm>
            <a:off x="5506410" y="3985375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82"/>
          <p:cNvSpPr/>
          <p:nvPr/>
        </p:nvSpPr>
        <p:spPr>
          <a:xfrm>
            <a:off x="6224610" y="3985375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82"/>
          <p:cNvSpPr/>
          <p:nvPr/>
        </p:nvSpPr>
        <p:spPr>
          <a:xfrm>
            <a:off x="4548810" y="44102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82"/>
          <p:cNvSpPr/>
          <p:nvPr/>
        </p:nvSpPr>
        <p:spPr>
          <a:xfrm>
            <a:off x="5506410" y="4410250"/>
            <a:ext cx="239400" cy="2394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82"/>
          <p:cNvSpPr/>
          <p:nvPr/>
        </p:nvSpPr>
        <p:spPr>
          <a:xfrm>
            <a:off x="6224610" y="44102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82"/>
          <p:cNvSpPr/>
          <p:nvPr/>
        </p:nvSpPr>
        <p:spPr>
          <a:xfrm>
            <a:off x="7661010" y="2710750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82"/>
          <p:cNvSpPr/>
          <p:nvPr/>
        </p:nvSpPr>
        <p:spPr>
          <a:xfrm>
            <a:off x="7661010" y="3135625"/>
            <a:ext cx="239400" cy="239400"/>
          </a:xfrm>
          <a:prstGeom prst="rect">
            <a:avLst/>
          </a:prstGeom>
          <a:solidFill>
            <a:srgbClr val="FFD9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82"/>
          <p:cNvSpPr/>
          <p:nvPr/>
        </p:nvSpPr>
        <p:spPr>
          <a:xfrm>
            <a:off x="7661010" y="3560500"/>
            <a:ext cx="239400" cy="2394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82"/>
          <p:cNvSpPr/>
          <p:nvPr/>
        </p:nvSpPr>
        <p:spPr>
          <a:xfrm>
            <a:off x="7661010" y="3985375"/>
            <a:ext cx="239400" cy="239400"/>
          </a:xfrm>
          <a:prstGeom prst="rect">
            <a:avLst/>
          </a:prstGeom>
          <a:solidFill>
            <a:srgbClr val="E0666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82"/>
          <p:cNvSpPr/>
          <p:nvPr/>
        </p:nvSpPr>
        <p:spPr>
          <a:xfrm>
            <a:off x="7661010" y="4410250"/>
            <a:ext cx="239400" cy="2394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9" name="Google Shape;2019;p82"/>
          <p:cNvGrpSpPr/>
          <p:nvPr/>
        </p:nvGrpSpPr>
        <p:grpSpPr>
          <a:xfrm>
            <a:off x="4993856" y="1662212"/>
            <a:ext cx="1982700" cy="3226561"/>
            <a:chOff x="4993856" y="1662212"/>
            <a:chExt cx="1982700" cy="3226561"/>
          </a:xfrm>
        </p:grpSpPr>
        <p:sp>
          <p:nvSpPr>
            <p:cNvPr id="2020" name="Google Shape;2020;p82"/>
            <p:cNvSpPr txBox="1"/>
            <p:nvPr/>
          </p:nvSpPr>
          <p:spPr>
            <a:xfrm>
              <a:off x="4993856" y="1662212"/>
              <a:ext cx="19827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Calibri"/>
                <a:buNone/>
              </a:pPr>
              <a:r>
                <a:rPr b="0" i="0" lang="en" sz="2400" u="none" cap="none" strike="noStrike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Coevolution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21" name="Google Shape;2021;p82"/>
            <p:cNvGrpSpPr/>
            <p:nvPr/>
          </p:nvGrpSpPr>
          <p:grpSpPr>
            <a:xfrm>
              <a:off x="5506410" y="2469873"/>
              <a:ext cx="957600" cy="2418900"/>
              <a:chOff x="5506410" y="2469873"/>
              <a:chExt cx="957600" cy="2418900"/>
            </a:xfrm>
          </p:grpSpPr>
          <p:cxnSp>
            <p:nvCxnSpPr>
              <p:cNvPr id="2022" name="Google Shape;2022;p82"/>
              <p:cNvCxnSpPr>
                <a:stCxn id="2023" idx="0"/>
                <a:endCxn id="2024" idx="0"/>
              </p:cNvCxnSpPr>
              <p:nvPr/>
            </p:nvCxnSpPr>
            <p:spPr>
              <a:xfrm flipH="1" rot="-5400000">
                <a:off x="5984910" y="2111073"/>
                <a:ext cx="600" cy="718200"/>
              </a:xfrm>
              <a:prstGeom prst="curvedConnector3">
                <a:avLst>
                  <a:gd fmla="val -39687500" name="adj1"/>
                </a:avLst>
              </a:pr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23" name="Google Shape;2023;p82"/>
              <p:cNvSpPr/>
              <p:nvPr/>
            </p:nvSpPr>
            <p:spPr>
              <a:xfrm>
                <a:off x="5506410" y="2469873"/>
                <a:ext cx="239400" cy="24189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82"/>
              <p:cNvSpPr/>
              <p:nvPr/>
            </p:nvSpPr>
            <p:spPr>
              <a:xfrm>
                <a:off x="6224610" y="2469873"/>
                <a:ext cx="239400" cy="24189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25" name="Google Shape;2025;p82"/>
          <p:cNvGrpSpPr/>
          <p:nvPr/>
        </p:nvGrpSpPr>
        <p:grpSpPr>
          <a:xfrm>
            <a:off x="4015488" y="2830450"/>
            <a:ext cx="4753620" cy="3745502"/>
            <a:chOff x="4015488" y="2830450"/>
            <a:chExt cx="4753620" cy="3745502"/>
          </a:xfrm>
        </p:grpSpPr>
        <p:cxnSp>
          <p:nvCxnSpPr>
            <p:cNvPr id="2026" name="Google Shape;2026;p82"/>
            <p:cNvCxnSpPr/>
            <p:nvPr/>
          </p:nvCxnSpPr>
          <p:spPr>
            <a:xfrm flipH="1">
              <a:off x="6887610" y="2830450"/>
              <a:ext cx="1012800" cy="2760900"/>
            </a:xfrm>
            <a:prstGeom prst="curvedConnector3">
              <a:avLst>
                <a:gd fmla="val -58456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27" name="Google Shape;2027;p82"/>
            <p:cNvSpPr txBox="1"/>
            <p:nvPr/>
          </p:nvSpPr>
          <p:spPr>
            <a:xfrm>
              <a:off x="4015488" y="6119352"/>
              <a:ext cx="38286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0" i="0" lang="en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Structure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28" name="Google Shape;2028;p82"/>
            <p:cNvGrpSpPr/>
            <p:nvPr/>
          </p:nvGrpSpPr>
          <p:grpSpPr>
            <a:xfrm>
              <a:off x="5341810" y="5100220"/>
              <a:ext cx="1425565" cy="916883"/>
              <a:chOff x="5341810" y="5100220"/>
              <a:chExt cx="1425565" cy="916883"/>
            </a:xfrm>
          </p:grpSpPr>
          <p:sp>
            <p:nvSpPr>
              <p:cNvPr id="2029" name="Google Shape;2029;p82"/>
              <p:cNvSpPr/>
              <p:nvPr/>
            </p:nvSpPr>
            <p:spPr>
              <a:xfrm>
                <a:off x="5816450" y="5525775"/>
                <a:ext cx="382300" cy="55825"/>
              </a:xfrm>
              <a:custGeom>
                <a:rect b="b" l="l" r="r" t="t"/>
                <a:pathLst>
                  <a:path extrusionOk="0" h="2233" w="15292">
                    <a:moveTo>
                      <a:pt x="0" y="2233"/>
                    </a:moveTo>
                    <a:cubicBezTo>
                      <a:pt x="1278" y="1861"/>
                      <a:pt x="5118" y="7"/>
                      <a:pt x="7667" y="0"/>
                    </a:cubicBezTo>
                    <a:cubicBezTo>
                      <a:pt x="10216" y="-7"/>
                      <a:pt x="14021" y="1826"/>
                      <a:pt x="15292" y="2191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82"/>
              <p:cNvSpPr/>
              <p:nvPr/>
            </p:nvSpPr>
            <p:spPr>
              <a:xfrm>
                <a:off x="5341810" y="5100220"/>
                <a:ext cx="1324886" cy="916883"/>
              </a:xfrm>
              <a:custGeom>
                <a:rect b="b" l="l" r="r" t="t"/>
                <a:pathLst>
                  <a:path extrusionOk="0" h="90467" w="153610">
                    <a:moveTo>
                      <a:pt x="4487" y="32777"/>
                    </a:moveTo>
                    <a:cubicBezTo>
                      <a:pt x="-17802" y="96766"/>
                      <a:pt x="49538" y="75763"/>
                      <a:pt x="62121" y="70343"/>
                    </a:cubicBezTo>
                    <a:cubicBezTo>
                      <a:pt x="74704" y="64923"/>
                      <a:pt x="7874" y="-4759"/>
                      <a:pt x="79985" y="258"/>
                    </a:cubicBezTo>
                    <a:cubicBezTo>
                      <a:pt x="152096" y="5275"/>
                      <a:pt x="79135" y="56550"/>
                      <a:pt x="91406" y="67442"/>
                    </a:cubicBezTo>
                    <a:cubicBezTo>
                      <a:pt x="103677" y="78334"/>
                      <a:pt x="153354" y="114305"/>
                      <a:pt x="153610" y="65609"/>
                    </a:cubicBezTo>
                  </a:path>
                </a:pathLst>
              </a:custGeom>
              <a:noFill/>
              <a:ln cap="flat" cmpd="sng" w="1143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00" spcFirstLastPara="1" rIns="914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82"/>
              <p:cNvSpPr/>
              <p:nvPr/>
            </p:nvSpPr>
            <p:spPr>
              <a:xfrm rot="1016770">
                <a:off x="5429459" y="5801430"/>
                <a:ext cx="153359" cy="153359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82"/>
              <p:cNvSpPr/>
              <p:nvPr/>
            </p:nvSpPr>
            <p:spPr>
              <a:xfrm rot="656179">
                <a:off x="6600832" y="5743396"/>
                <a:ext cx="153386" cy="153386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3" name="Google Shape;2033;p82"/>
              <p:cNvSpPr/>
              <p:nvPr/>
            </p:nvSpPr>
            <p:spPr>
              <a:xfrm rot="-1410450">
                <a:off x="5750492" y="5504589"/>
                <a:ext cx="153434" cy="153434"/>
              </a:xfrm>
              <a:prstGeom prst="rect">
                <a:avLst/>
              </a:prstGeom>
              <a:solidFill>
                <a:srgbClr val="6D9EEB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4" name="Google Shape;2034;p82"/>
              <p:cNvSpPr/>
              <p:nvPr/>
            </p:nvSpPr>
            <p:spPr>
              <a:xfrm rot="1870494">
                <a:off x="6118438" y="5504506"/>
                <a:ext cx="153578" cy="153578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5" name="Google Shape;2035;p82"/>
            <p:cNvGrpSpPr/>
            <p:nvPr/>
          </p:nvGrpSpPr>
          <p:grpSpPr>
            <a:xfrm>
              <a:off x="8206091" y="3011337"/>
              <a:ext cx="563016" cy="1962884"/>
              <a:chOff x="8206091" y="3011337"/>
              <a:chExt cx="563016" cy="1962884"/>
            </a:xfrm>
          </p:grpSpPr>
          <p:sp>
            <p:nvSpPr>
              <p:cNvPr id="2036" name="Google Shape;2036;p82"/>
              <p:cNvSpPr/>
              <p:nvPr/>
            </p:nvSpPr>
            <p:spPr>
              <a:xfrm rot="983120">
                <a:off x="8282823" y="3773301"/>
                <a:ext cx="288429" cy="585533"/>
              </a:xfrm>
              <a:custGeom>
                <a:rect b="b" l="l" r="r" t="t"/>
                <a:pathLst>
                  <a:path extrusionOk="0" h="23421" w="11537">
                    <a:moveTo>
                      <a:pt x="6145" y="0"/>
                    </a:moveTo>
                    <a:cubicBezTo>
                      <a:pt x="5134" y="1741"/>
                      <a:pt x="557" y="6881"/>
                      <a:pt x="79" y="10447"/>
                    </a:cubicBezTo>
                    <a:cubicBezTo>
                      <a:pt x="-398" y="14014"/>
                      <a:pt x="1370" y="19237"/>
                      <a:pt x="3280" y="21399"/>
                    </a:cubicBezTo>
                    <a:cubicBezTo>
                      <a:pt x="5190" y="23561"/>
                      <a:pt x="10161" y="23084"/>
                      <a:pt x="11537" y="23421"/>
                    </a:cubicBezTo>
                  </a:path>
                </a:pathLst>
              </a:custGeom>
              <a:noFill/>
              <a:ln cap="flat" cmpd="sng" w="762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82"/>
              <p:cNvSpPr/>
              <p:nvPr/>
            </p:nvSpPr>
            <p:spPr>
              <a:xfrm rot="5572250">
                <a:off x="7590474" y="3781476"/>
                <a:ext cx="1893554" cy="369337"/>
              </a:xfrm>
              <a:custGeom>
                <a:rect b="b" l="l" r="r" t="t"/>
                <a:pathLst>
                  <a:path extrusionOk="0" h="53441" w="247942">
                    <a:moveTo>
                      <a:pt x="0" y="28430"/>
                    </a:moveTo>
                    <a:cubicBezTo>
                      <a:pt x="6506" y="53991"/>
                      <a:pt x="47142" y="56615"/>
                      <a:pt x="59597" y="50959"/>
                    </a:cubicBezTo>
                    <a:cubicBezTo>
                      <a:pt x="72052" y="45303"/>
                      <a:pt x="98340" y="28219"/>
                      <a:pt x="118600" y="25601"/>
                    </a:cubicBezTo>
                    <a:cubicBezTo>
                      <a:pt x="138860" y="22983"/>
                      <a:pt x="165693" y="36404"/>
                      <a:pt x="181157" y="35248"/>
                    </a:cubicBezTo>
                    <a:cubicBezTo>
                      <a:pt x="196621" y="34092"/>
                      <a:pt x="235252" y="34216"/>
                      <a:pt x="247942" y="0"/>
                    </a:cubicBezTo>
                  </a:path>
                </a:pathLst>
              </a:custGeom>
              <a:noFill/>
              <a:ln cap="flat" cmpd="sng" w="1143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st="1905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45700" lIns="91400" spcFirstLastPara="1" rIns="914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82"/>
              <p:cNvSpPr/>
              <p:nvPr/>
            </p:nvSpPr>
            <p:spPr>
              <a:xfrm rot="195610">
                <a:off x="8314015" y="3271409"/>
                <a:ext cx="142431" cy="142431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82"/>
              <p:cNvSpPr/>
              <p:nvPr/>
            </p:nvSpPr>
            <p:spPr>
              <a:xfrm rot="-938814">
                <a:off x="8457742" y="3734716"/>
                <a:ext cx="142376" cy="142665"/>
              </a:xfrm>
              <a:prstGeom prst="rect">
                <a:avLst/>
              </a:prstGeom>
              <a:solidFill>
                <a:srgbClr val="6D9EEB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82"/>
              <p:cNvSpPr/>
              <p:nvPr/>
            </p:nvSpPr>
            <p:spPr>
              <a:xfrm rot="530827">
                <a:off x="8400485" y="4300077"/>
                <a:ext cx="142394" cy="142394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82"/>
              <p:cNvSpPr/>
              <p:nvPr/>
            </p:nvSpPr>
            <p:spPr>
              <a:xfrm rot="1522832">
                <a:off x="8567346" y="4807730"/>
                <a:ext cx="142781" cy="142781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42" name="Google Shape;2042;p82"/>
          <p:cNvSpPr/>
          <p:nvPr/>
        </p:nvSpPr>
        <p:spPr>
          <a:xfrm>
            <a:off x="3612281" y="2704424"/>
            <a:ext cx="252300" cy="280500"/>
          </a:xfrm>
          <a:custGeom>
            <a:rect b="b" l="l" r="r" t="t"/>
            <a:pathLst>
              <a:path extrusionOk="0" h="120000" w="120000">
                <a:moveTo>
                  <a:pt x="60967" y="4425"/>
                </a:moveTo>
                <a:cubicBezTo>
                  <a:pt x="56549" y="3233"/>
                  <a:pt x="47965" y="-3230"/>
                  <a:pt x="39761" y="2041"/>
                </a:cubicBezTo>
                <a:cubicBezTo>
                  <a:pt x="35693" y="4654"/>
                  <a:pt x="29157" y="11579"/>
                  <a:pt x="29157" y="11579"/>
                </a:cubicBezTo>
                <a:cubicBezTo>
                  <a:pt x="27058" y="19133"/>
                  <a:pt x="23171" y="27732"/>
                  <a:pt x="29157" y="35425"/>
                </a:cubicBezTo>
                <a:cubicBezTo>
                  <a:pt x="32811" y="40120"/>
                  <a:pt x="45062" y="44963"/>
                  <a:pt x="45062" y="44963"/>
                </a:cubicBezTo>
                <a:lnTo>
                  <a:pt x="29157" y="49731"/>
                </a:lnTo>
                <a:cubicBezTo>
                  <a:pt x="26506" y="50527"/>
                  <a:pt x="23530" y="50722"/>
                  <a:pt x="21205" y="52116"/>
                </a:cubicBezTo>
                <a:cubicBezTo>
                  <a:pt x="3221" y="62901"/>
                  <a:pt x="9806" y="57601"/>
                  <a:pt x="0" y="66424"/>
                </a:cubicBezTo>
                <a:cubicBezTo>
                  <a:pt x="2650" y="68808"/>
                  <a:pt x="4347" y="72651"/>
                  <a:pt x="7951" y="73577"/>
                </a:cubicBezTo>
                <a:cubicBezTo>
                  <a:pt x="11454" y="74477"/>
                  <a:pt x="15052" y="72093"/>
                  <a:pt x="18555" y="71193"/>
                </a:cubicBezTo>
                <a:cubicBezTo>
                  <a:pt x="28157" y="68725"/>
                  <a:pt x="25747" y="69264"/>
                  <a:pt x="34459" y="64039"/>
                </a:cubicBezTo>
                <a:cubicBezTo>
                  <a:pt x="38877" y="64834"/>
                  <a:pt x="43964" y="64175"/>
                  <a:pt x="47713" y="66424"/>
                </a:cubicBezTo>
                <a:cubicBezTo>
                  <a:pt x="50037" y="67818"/>
                  <a:pt x="50363" y="71063"/>
                  <a:pt x="50363" y="73577"/>
                </a:cubicBezTo>
                <a:cubicBezTo>
                  <a:pt x="50363" y="74773"/>
                  <a:pt x="46813" y="94272"/>
                  <a:pt x="45062" y="97423"/>
                </a:cubicBezTo>
                <a:cubicBezTo>
                  <a:pt x="42212" y="102549"/>
                  <a:pt x="34459" y="111730"/>
                  <a:pt x="34459" y="111730"/>
                </a:cubicBezTo>
                <a:cubicBezTo>
                  <a:pt x="35343" y="114114"/>
                  <a:pt x="34423" y="118193"/>
                  <a:pt x="37110" y="118883"/>
                </a:cubicBezTo>
                <a:cubicBezTo>
                  <a:pt x="51331" y="122538"/>
                  <a:pt x="52893" y="116662"/>
                  <a:pt x="58316" y="109345"/>
                </a:cubicBezTo>
                <a:cubicBezTo>
                  <a:pt x="59161" y="104027"/>
                  <a:pt x="62147" y="84297"/>
                  <a:pt x="63617" y="78346"/>
                </a:cubicBezTo>
                <a:cubicBezTo>
                  <a:pt x="64223" y="75893"/>
                  <a:pt x="65384" y="73577"/>
                  <a:pt x="66268" y="71193"/>
                </a:cubicBezTo>
                <a:cubicBezTo>
                  <a:pt x="68919" y="71987"/>
                  <a:pt x="72245" y="71799"/>
                  <a:pt x="74220" y="73577"/>
                </a:cubicBezTo>
                <a:cubicBezTo>
                  <a:pt x="76196" y="75354"/>
                  <a:pt x="76871" y="78217"/>
                  <a:pt x="76871" y="80731"/>
                </a:cubicBezTo>
                <a:cubicBezTo>
                  <a:pt x="76871" y="88719"/>
                  <a:pt x="75104" y="96628"/>
                  <a:pt x="74220" y="104576"/>
                </a:cubicBezTo>
                <a:cubicBezTo>
                  <a:pt x="75104" y="107755"/>
                  <a:pt x="74595" y="111555"/>
                  <a:pt x="76871" y="114114"/>
                </a:cubicBezTo>
                <a:cubicBezTo>
                  <a:pt x="81335" y="119134"/>
                  <a:pt x="88311" y="115452"/>
                  <a:pt x="92776" y="114114"/>
                </a:cubicBezTo>
                <a:cubicBezTo>
                  <a:pt x="93659" y="110935"/>
                  <a:pt x="95426" y="107853"/>
                  <a:pt x="95426" y="104576"/>
                </a:cubicBezTo>
                <a:cubicBezTo>
                  <a:pt x="95426" y="91093"/>
                  <a:pt x="93853" y="88407"/>
                  <a:pt x="90125" y="78346"/>
                </a:cubicBezTo>
                <a:cubicBezTo>
                  <a:pt x="89279" y="73783"/>
                  <a:pt x="81622" y="59270"/>
                  <a:pt x="95426" y="59270"/>
                </a:cubicBezTo>
                <a:cubicBezTo>
                  <a:pt x="101015" y="59270"/>
                  <a:pt x="111331" y="64039"/>
                  <a:pt x="111331" y="64039"/>
                </a:cubicBezTo>
                <a:cubicBezTo>
                  <a:pt x="113982" y="62449"/>
                  <a:pt x="118408" y="62025"/>
                  <a:pt x="119283" y="59270"/>
                </a:cubicBezTo>
                <a:cubicBezTo>
                  <a:pt x="122134" y="50295"/>
                  <a:pt x="116049" y="45524"/>
                  <a:pt x="108680" y="42578"/>
                </a:cubicBezTo>
                <a:cubicBezTo>
                  <a:pt x="92198" y="35989"/>
                  <a:pt x="85867" y="37187"/>
                  <a:pt x="66268" y="35425"/>
                </a:cubicBezTo>
                <a:cubicBezTo>
                  <a:pt x="71650" y="28162"/>
                  <a:pt x="81855" y="22548"/>
                  <a:pt x="74220" y="13963"/>
                </a:cubicBezTo>
                <a:cubicBezTo>
                  <a:pt x="72230" y="11725"/>
                  <a:pt x="69000" y="10669"/>
                  <a:pt x="66268" y="9194"/>
                </a:cubicBezTo>
                <a:cubicBezTo>
                  <a:pt x="64574" y="8280"/>
                  <a:pt x="65385" y="5618"/>
                  <a:pt x="60967" y="442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p82"/>
          <p:cNvSpPr/>
          <p:nvPr/>
        </p:nvSpPr>
        <p:spPr>
          <a:xfrm>
            <a:off x="3562167" y="3528441"/>
            <a:ext cx="352500" cy="278100"/>
          </a:xfrm>
          <a:custGeom>
            <a:rect b="b" l="l" r="r" t="t"/>
            <a:pathLst>
              <a:path extrusionOk="0" h="120000" w="120000">
                <a:moveTo>
                  <a:pt x="33513" y="46595"/>
                </a:moveTo>
                <a:cubicBezTo>
                  <a:pt x="28108" y="44768"/>
                  <a:pt x="28259" y="38949"/>
                  <a:pt x="27027" y="34261"/>
                </a:cubicBezTo>
                <a:cubicBezTo>
                  <a:pt x="26314" y="31553"/>
                  <a:pt x="25688" y="27970"/>
                  <a:pt x="23783" y="26038"/>
                </a:cubicBezTo>
                <a:cubicBezTo>
                  <a:pt x="22894" y="25136"/>
                  <a:pt x="21621" y="25125"/>
                  <a:pt x="20540" y="24668"/>
                </a:cubicBezTo>
                <a:cubicBezTo>
                  <a:pt x="20180" y="31520"/>
                  <a:pt x="20700" y="38540"/>
                  <a:pt x="19459" y="45225"/>
                </a:cubicBezTo>
                <a:cubicBezTo>
                  <a:pt x="19161" y="46828"/>
                  <a:pt x="17476" y="48365"/>
                  <a:pt x="16216" y="47966"/>
                </a:cubicBezTo>
                <a:cubicBezTo>
                  <a:pt x="15110" y="47615"/>
                  <a:pt x="15847" y="44982"/>
                  <a:pt x="15135" y="43854"/>
                </a:cubicBezTo>
                <a:cubicBezTo>
                  <a:pt x="14323" y="42568"/>
                  <a:pt x="12972" y="42027"/>
                  <a:pt x="11891" y="41113"/>
                </a:cubicBezTo>
                <a:cubicBezTo>
                  <a:pt x="6846" y="31520"/>
                  <a:pt x="9008" y="30150"/>
                  <a:pt x="5405" y="37002"/>
                </a:cubicBezTo>
                <a:cubicBezTo>
                  <a:pt x="5045" y="43854"/>
                  <a:pt x="5565" y="50874"/>
                  <a:pt x="4324" y="57559"/>
                </a:cubicBezTo>
                <a:cubicBezTo>
                  <a:pt x="4026" y="59162"/>
                  <a:pt x="1892" y="59014"/>
                  <a:pt x="1081" y="60300"/>
                </a:cubicBezTo>
                <a:cubicBezTo>
                  <a:pt x="369" y="61428"/>
                  <a:pt x="360" y="63041"/>
                  <a:pt x="0" y="64411"/>
                </a:cubicBezTo>
                <a:cubicBezTo>
                  <a:pt x="163" y="65654"/>
                  <a:pt x="1731" y="80218"/>
                  <a:pt x="3243" y="80857"/>
                </a:cubicBezTo>
                <a:lnTo>
                  <a:pt x="9729" y="83598"/>
                </a:lnTo>
                <a:cubicBezTo>
                  <a:pt x="22166" y="82612"/>
                  <a:pt x="25207" y="88211"/>
                  <a:pt x="29189" y="78116"/>
                </a:cubicBezTo>
                <a:cubicBezTo>
                  <a:pt x="29698" y="76824"/>
                  <a:pt x="29910" y="75375"/>
                  <a:pt x="30270" y="74005"/>
                </a:cubicBezTo>
                <a:cubicBezTo>
                  <a:pt x="29897" y="77784"/>
                  <a:pt x="29774" y="84854"/>
                  <a:pt x="28108" y="89080"/>
                </a:cubicBezTo>
                <a:cubicBezTo>
                  <a:pt x="27526" y="90553"/>
                  <a:pt x="26666" y="91821"/>
                  <a:pt x="25945" y="93191"/>
                </a:cubicBezTo>
                <a:cubicBezTo>
                  <a:pt x="25585" y="95018"/>
                  <a:pt x="25291" y="96869"/>
                  <a:pt x="24864" y="98673"/>
                </a:cubicBezTo>
                <a:cubicBezTo>
                  <a:pt x="24210" y="101440"/>
                  <a:pt x="22702" y="106896"/>
                  <a:pt x="22702" y="106896"/>
                </a:cubicBezTo>
                <a:cubicBezTo>
                  <a:pt x="23062" y="111007"/>
                  <a:pt x="21825" y="115920"/>
                  <a:pt x="23783" y="119230"/>
                </a:cubicBezTo>
                <a:cubicBezTo>
                  <a:pt x="24886" y="121093"/>
                  <a:pt x="27660" y="119151"/>
                  <a:pt x="29189" y="117859"/>
                </a:cubicBezTo>
                <a:cubicBezTo>
                  <a:pt x="30137" y="117058"/>
                  <a:pt x="29957" y="115137"/>
                  <a:pt x="30270" y="113748"/>
                </a:cubicBezTo>
                <a:cubicBezTo>
                  <a:pt x="30678" y="111937"/>
                  <a:pt x="30924" y="110070"/>
                  <a:pt x="31351" y="108266"/>
                </a:cubicBezTo>
                <a:cubicBezTo>
                  <a:pt x="33355" y="99799"/>
                  <a:pt x="32966" y="101430"/>
                  <a:pt x="35675" y="94562"/>
                </a:cubicBezTo>
                <a:cubicBezTo>
                  <a:pt x="36035" y="90907"/>
                  <a:pt x="36237" y="87221"/>
                  <a:pt x="36756" y="83598"/>
                </a:cubicBezTo>
                <a:cubicBezTo>
                  <a:pt x="36960" y="82176"/>
                  <a:pt x="36698" y="79486"/>
                  <a:pt x="37837" y="79486"/>
                </a:cubicBezTo>
                <a:cubicBezTo>
                  <a:pt x="39137" y="79486"/>
                  <a:pt x="39279" y="82227"/>
                  <a:pt x="40000" y="83598"/>
                </a:cubicBezTo>
                <a:cubicBezTo>
                  <a:pt x="40360" y="94562"/>
                  <a:pt x="39713" y="105653"/>
                  <a:pt x="41081" y="116489"/>
                </a:cubicBezTo>
                <a:cubicBezTo>
                  <a:pt x="41261" y="117916"/>
                  <a:pt x="43184" y="117859"/>
                  <a:pt x="44324" y="117859"/>
                </a:cubicBezTo>
                <a:cubicBezTo>
                  <a:pt x="45463" y="117859"/>
                  <a:pt x="46486" y="116946"/>
                  <a:pt x="47567" y="116489"/>
                </a:cubicBezTo>
                <a:cubicBezTo>
                  <a:pt x="47927" y="115118"/>
                  <a:pt x="48564" y="113818"/>
                  <a:pt x="48648" y="112378"/>
                </a:cubicBezTo>
                <a:cubicBezTo>
                  <a:pt x="49288" y="101434"/>
                  <a:pt x="47105" y="89943"/>
                  <a:pt x="49729" y="79486"/>
                </a:cubicBezTo>
                <a:cubicBezTo>
                  <a:pt x="50420" y="76733"/>
                  <a:pt x="56216" y="82227"/>
                  <a:pt x="56216" y="82227"/>
                </a:cubicBezTo>
                <a:cubicBezTo>
                  <a:pt x="59254" y="81877"/>
                  <a:pt x="67191" y="82123"/>
                  <a:pt x="71351" y="79486"/>
                </a:cubicBezTo>
                <a:cubicBezTo>
                  <a:pt x="72513" y="78750"/>
                  <a:pt x="73513" y="77659"/>
                  <a:pt x="74594" y="76745"/>
                </a:cubicBezTo>
                <a:cubicBezTo>
                  <a:pt x="75315" y="78116"/>
                  <a:pt x="76601" y="79221"/>
                  <a:pt x="76756" y="80857"/>
                </a:cubicBezTo>
                <a:cubicBezTo>
                  <a:pt x="77702" y="90846"/>
                  <a:pt x="75012" y="101606"/>
                  <a:pt x="77837" y="111007"/>
                </a:cubicBezTo>
                <a:cubicBezTo>
                  <a:pt x="78744" y="114026"/>
                  <a:pt x="82882" y="110093"/>
                  <a:pt x="85405" y="109637"/>
                </a:cubicBezTo>
                <a:cubicBezTo>
                  <a:pt x="85765" y="105525"/>
                  <a:pt x="86203" y="101424"/>
                  <a:pt x="86486" y="97302"/>
                </a:cubicBezTo>
                <a:cubicBezTo>
                  <a:pt x="86924" y="90915"/>
                  <a:pt x="86177" y="84281"/>
                  <a:pt x="87567" y="78116"/>
                </a:cubicBezTo>
                <a:cubicBezTo>
                  <a:pt x="88267" y="75010"/>
                  <a:pt x="88075" y="84562"/>
                  <a:pt x="88648" y="87709"/>
                </a:cubicBezTo>
                <a:cubicBezTo>
                  <a:pt x="89161" y="90524"/>
                  <a:pt x="90089" y="93191"/>
                  <a:pt x="90810" y="95932"/>
                </a:cubicBezTo>
                <a:cubicBezTo>
                  <a:pt x="91171" y="97302"/>
                  <a:pt x="91259" y="98841"/>
                  <a:pt x="91891" y="100043"/>
                </a:cubicBezTo>
                <a:lnTo>
                  <a:pt x="96216" y="108266"/>
                </a:lnTo>
                <a:cubicBezTo>
                  <a:pt x="97297" y="107809"/>
                  <a:pt x="98653" y="107917"/>
                  <a:pt x="99459" y="106896"/>
                </a:cubicBezTo>
                <a:cubicBezTo>
                  <a:pt x="100265" y="105874"/>
                  <a:pt x="100540" y="104229"/>
                  <a:pt x="100540" y="102784"/>
                </a:cubicBezTo>
                <a:cubicBezTo>
                  <a:pt x="100540" y="101527"/>
                  <a:pt x="98644" y="84143"/>
                  <a:pt x="98378" y="82227"/>
                </a:cubicBezTo>
                <a:cubicBezTo>
                  <a:pt x="97739" y="77639"/>
                  <a:pt x="96216" y="68523"/>
                  <a:pt x="96216" y="68523"/>
                </a:cubicBezTo>
                <a:cubicBezTo>
                  <a:pt x="96576" y="67152"/>
                  <a:pt x="96787" y="65703"/>
                  <a:pt x="97297" y="64411"/>
                </a:cubicBezTo>
                <a:cubicBezTo>
                  <a:pt x="98146" y="62258"/>
                  <a:pt x="101886" y="56267"/>
                  <a:pt x="102702" y="54818"/>
                </a:cubicBezTo>
                <a:cubicBezTo>
                  <a:pt x="103457" y="53478"/>
                  <a:pt x="104220" y="52137"/>
                  <a:pt x="104864" y="50707"/>
                </a:cubicBezTo>
                <a:cubicBezTo>
                  <a:pt x="106787" y="46442"/>
                  <a:pt x="106794" y="44756"/>
                  <a:pt x="109189" y="41113"/>
                </a:cubicBezTo>
                <a:cubicBezTo>
                  <a:pt x="110168" y="39625"/>
                  <a:pt x="111543" y="38579"/>
                  <a:pt x="112432" y="37002"/>
                </a:cubicBezTo>
                <a:cubicBezTo>
                  <a:pt x="115117" y="32236"/>
                  <a:pt x="115689" y="25969"/>
                  <a:pt x="116756" y="20556"/>
                </a:cubicBezTo>
                <a:cubicBezTo>
                  <a:pt x="118308" y="12688"/>
                  <a:pt x="117285" y="16824"/>
                  <a:pt x="120000" y="8222"/>
                </a:cubicBezTo>
                <a:cubicBezTo>
                  <a:pt x="119279" y="5938"/>
                  <a:pt x="119080" y="3260"/>
                  <a:pt x="117837" y="1370"/>
                </a:cubicBezTo>
                <a:cubicBezTo>
                  <a:pt x="115890" y="-1591"/>
                  <a:pt x="109225" y="1134"/>
                  <a:pt x="108108" y="1370"/>
                </a:cubicBezTo>
                <a:cubicBezTo>
                  <a:pt x="107387" y="2740"/>
                  <a:pt x="106473" y="3976"/>
                  <a:pt x="105945" y="5481"/>
                </a:cubicBezTo>
                <a:cubicBezTo>
                  <a:pt x="105020" y="8122"/>
                  <a:pt x="105048" y="11300"/>
                  <a:pt x="103783" y="13704"/>
                </a:cubicBezTo>
                <a:cubicBezTo>
                  <a:pt x="103062" y="15075"/>
                  <a:pt x="102149" y="16310"/>
                  <a:pt x="101621" y="17816"/>
                </a:cubicBezTo>
                <a:cubicBezTo>
                  <a:pt x="100696" y="20456"/>
                  <a:pt x="100180" y="23297"/>
                  <a:pt x="99459" y="26038"/>
                </a:cubicBezTo>
                <a:cubicBezTo>
                  <a:pt x="99099" y="27409"/>
                  <a:pt x="98888" y="28858"/>
                  <a:pt x="98378" y="30150"/>
                </a:cubicBezTo>
                <a:cubicBezTo>
                  <a:pt x="97657" y="31977"/>
                  <a:pt x="97015" y="33858"/>
                  <a:pt x="96216" y="35632"/>
                </a:cubicBezTo>
                <a:cubicBezTo>
                  <a:pt x="95571" y="37062"/>
                  <a:pt x="94581" y="38238"/>
                  <a:pt x="94054" y="39743"/>
                </a:cubicBezTo>
                <a:cubicBezTo>
                  <a:pt x="91236" y="47778"/>
                  <a:pt x="93927" y="47361"/>
                  <a:pt x="88648" y="50707"/>
                </a:cubicBezTo>
                <a:cubicBezTo>
                  <a:pt x="87629" y="51353"/>
                  <a:pt x="86486" y="51620"/>
                  <a:pt x="85405" y="52077"/>
                </a:cubicBezTo>
                <a:cubicBezTo>
                  <a:pt x="83603" y="51620"/>
                  <a:pt x="81812" y="51090"/>
                  <a:pt x="80000" y="50707"/>
                </a:cubicBezTo>
                <a:cubicBezTo>
                  <a:pt x="77486" y="50176"/>
                  <a:pt x="74923" y="50013"/>
                  <a:pt x="72432" y="49336"/>
                </a:cubicBezTo>
                <a:cubicBezTo>
                  <a:pt x="69904" y="48649"/>
                  <a:pt x="62670" y="45360"/>
                  <a:pt x="59459" y="45225"/>
                </a:cubicBezTo>
                <a:cubicBezTo>
                  <a:pt x="50455" y="44845"/>
                  <a:pt x="38918" y="48422"/>
                  <a:pt x="33513" y="4659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p82"/>
          <p:cNvSpPr/>
          <p:nvPr/>
        </p:nvSpPr>
        <p:spPr>
          <a:xfrm>
            <a:off x="3571622" y="3132901"/>
            <a:ext cx="332400" cy="202500"/>
          </a:xfrm>
          <a:custGeom>
            <a:rect b="b" l="l" r="r" t="t"/>
            <a:pathLst>
              <a:path extrusionOk="0" h="120000" w="120000">
                <a:moveTo>
                  <a:pt x="88049" y="54545"/>
                </a:moveTo>
                <a:cubicBezTo>
                  <a:pt x="85280" y="53635"/>
                  <a:pt x="88758" y="56578"/>
                  <a:pt x="74758" y="46363"/>
                </a:cubicBezTo>
                <a:cubicBezTo>
                  <a:pt x="71558" y="44027"/>
                  <a:pt x="64791" y="40908"/>
                  <a:pt x="64791" y="40908"/>
                </a:cubicBezTo>
                <a:cubicBezTo>
                  <a:pt x="64237" y="38181"/>
                  <a:pt x="63912" y="35298"/>
                  <a:pt x="63129" y="32726"/>
                </a:cubicBezTo>
                <a:cubicBezTo>
                  <a:pt x="62236" y="29794"/>
                  <a:pt x="60617" y="27540"/>
                  <a:pt x="59807" y="24545"/>
                </a:cubicBezTo>
                <a:cubicBezTo>
                  <a:pt x="58384" y="19291"/>
                  <a:pt x="57592" y="13635"/>
                  <a:pt x="56484" y="8181"/>
                </a:cubicBezTo>
                <a:lnTo>
                  <a:pt x="54823" y="0"/>
                </a:lnTo>
                <a:cubicBezTo>
                  <a:pt x="53715" y="1818"/>
                  <a:pt x="52201" y="3154"/>
                  <a:pt x="51500" y="5454"/>
                </a:cubicBezTo>
                <a:cubicBezTo>
                  <a:pt x="49934" y="10597"/>
                  <a:pt x="49285" y="16363"/>
                  <a:pt x="48177" y="21817"/>
                </a:cubicBezTo>
                <a:lnTo>
                  <a:pt x="44855" y="38181"/>
                </a:lnTo>
                <a:cubicBezTo>
                  <a:pt x="44301" y="40908"/>
                  <a:pt x="44938" y="46102"/>
                  <a:pt x="43194" y="46363"/>
                </a:cubicBezTo>
                <a:lnTo>
                  <a:pt x="24919" y="49090"/>
                </a:lnTo>
                <a:cubicBezTo>
                  <a:pt x="23257" y="50000"/>
                  <a:pt x="21466" y="50421"/>
                  <a:pt x="19935" y="51818"/>
                </a:cubicBezTo>
                <a:cubicBezTo>
                  <a:pt x="16444" y="55002"/>
                  <a:pt x="9967" y="62727"/>
                  <a:pt x="9967" y="62727"/>
                </a:cubicBezTo>
                <a:lnTo>
                  <a:pt x="3322" y="79090"/>
                </a:lnTo>
                <a:lnTo>
                  <a:pt x="0" y="87272"/>
                </a:lnTo>
                <a:cubicBezTo>
                  <a:pt x="553" y="92727"/>
                  <a:pt x="478" y="98458"/>
                  <a:pt x="1661" y="103635"/>
                </a:cubicBezTo>
                <a:cubicBezTo>
                  <a:pt x="2351" y="106659"/>
                  <a:pt x="8834" y="113719"/>
                  <a:pt x="9967" y="114545"/>
                </a:cubicBezTo>
                <a:cubicBezTo>
                  <a:pt x="13168" y="116880"/>
                  <a:pt x="19935" y="120000"/>
                  <a:pt x="19935" y="120000"/>
                </a:cubicBezTo>
                <a:cubicBezTo>
                  <a:pt x="26580" y="119090"/>
                  <a:pt x="33254" y="118630"/>
                  <a:pt x="39871" y="117272"/>
                </a:cubicBezTo>
                <a:cubicBezTo>
                  <a:pt x="45148" y="116189"/>
                  <a:pt x="51662" y="111070"/>
                  <a:pt x="56484" y="109091"/>
                </a:cubicBezTo>
                <a:cubicBezTo>
                  <a:pt x="66525" y="104969"/>
                  <a:pt x="60965" y="107548"/>
                  <a:pt x="73097" y="100909"/>
                </a:cubicBezTo>
                <a:lnTo>
                  <a:pt x="78081" y="98181"/>
                </a:lnTo>
                <a:cubicBezTo>
                  <a:pt x="78559" y="97006"/>
                  <a:pt x="82906" y="85142"/>
                  <a:pt x="84726" y="84545"/>
                </a:cubicBezTo>
                <a:cubicBezTo>
                  <a:pt x="86444" y="83981"/>
                  <a:pt x="88049" y="86363"/>
                  <a:pt x="89711" y="87272"/>
                </a:cubicBezTo>
                <a:cubicBezTo>
                  <a:pt x="90818" y="90000"/>
                  <a:pt x="92140" y="92522"/>
                  <a:pt x="93033" y="95454"/>
                </a:cubicBezTo>
                <a:cubicBezTo>
                  <a:pt x="93816" y="98025"/>
                  <a:pt x="93793" y="101170"/>
                  <a:pt x="94694" y="103635"/>
                </a:cubicBezTo>
                <a:cubicBezTo>
                  <a:pt x="95500" y="105841"/>
                  <a:pt x="97039" y="107082"/>
                  <a:pt x="98017" y="109091"/>
                </a:cubicBezTo>
                <a:cubicBezTo>
                  <a:pt x="99264" y="111650"/>
                  <a:pt x="100232" y="114545"/>
                  <a:pt x="101340" y="117272"/>
                </a:cubicBezTo>
                <a:cubicBezTo>
                  <a:pt x="105338" y="97579"/>
                  <a:pt x="101340" y="120991"/>
                  <a:pt x="101340" y="81818"/>
                </a:cubicBezTo>
                <a:cubicBezTo>
                  <a:pt x="101340" y="78943"/>
                  <a:pt x="102218" y="76207"/>
                  <a:pt x="103001" y="73636"/>
                </a:cubicBezTo>
                <a:cubicBezTo>
                  <a:pt x="104441" y="68908"/>
                  <a:pt x="107070" y="63383"/>
                  <a:pt x="109646" y="59999"/>
                </a:cubicBezTo>
                <a:cubicBezTo>
                  <a:pt x="111205" y="57952"/>
                  <a:pt x="112969" y="56363"/>
                  <a:pt x="114630" y="54545"/>
                </a:cubicBezTo>
                <a:cubicBezTo>
                  <a:pt x="115184" y="50908"/>
                  <a:pt x="115392" y="47081"/>
                  <a:pt x="116291" y="43636"/>
                </a:cubicBezTo>
                <a:cubicBezTo>
                  <a:pt x="117078" y="40623"/>
                  <a:pt x="121276" y="37272"/>
                  <a:pt x="119614" y="35454"/>
                </a:cubicBezTo>
                <a:cubicBezTo>
                  <a:pt x="117264" y="32882"/>
                  <a:pt x="114032" y="36962"/>
                  <a:pt x="111307" y="38181"/>
                </a:cubicBezTo>
                <a:cubicBezTo>
                  <a:pt x="92450" y="46625"/>
                  <a:pt x="108242" y="39334"/>
                  <a:pt x="96356" y="49090"/>
                </a:cubicBezTo>
                <a:cubicBezTo>
                  <a:pt x="94789" y="50376"/>
                  <a:pt x="92997" y="50750"/>
                  <a:pt x="91372" y="51818"/>
                </a:cubicBezTo>
                <a:cubicBezTo>
                  <a:pt x="90222" y="52572"/>
                  <a:pt x="90818" y="55454"/>
                  <a:pt x="88049" y="54545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p82"/>
          <p:cNvSpPr/>
          <p:nvPr/>
        </p:nvSpPr>
        <p:spPr>
          <a:xfrm>
            <a:off x="3600575" y="3999605"/>
            <a:ext cx="275700" cy="244200"/>
          </a:xfrm>
          <a:custGeom>
            <a:rect b="b" l="l" r="r" t="t"/>
            <a:pathLst>
              <a:path extrusionOk="0" h="120000" w="120000">
                <a:moveTo>
                  <a:pt x="87956" y="53323"/>
                </a:moveTo>
                <a:cubicBezTo>
                  <a:pt x="86831" y="53005"/>
                  <a:pt x="84362" y="47112"/>
                  <a:pt x="82896" y="43801"/>
                </a:cubicBezTo>
                <a:cubicBezTo>
                  <a:pt x="78740" y="34414"/>
                  <a:pt x="84281" y="41470"/>
                  <a:pt x="77837" y="32374"/>
                </a:cubicBezTo>
                <a:cubicBezTo>
                  <a:pt x="75091" y="28498"/>
                  <a:pt x="73159" y="27584"/>
                  <a:pt x="69404" y="24757"/>
                </a:cubicBezTo>
                <a:cubicBezTo>
                  <a:pt x="65836" y="8644"/>
                  <a:pt x="70696" y="25043"/>
                  <a:pt x="62658" y="11426"/>
                </a:cubicBezTo>
                <a:cubicBezTo>
                  <a:pt x="61672" y="9756"/>
                  <a:pt x="61766" y="7508"/>
                  <a:pt x="60971" y="5712"/>
                </a:cubicBezTo>
                <a:cubicBezTo>
                  <a:pt x="60065" y="3665"/>
                  <a:pt x="58723" y="1904"/>
                  <a:pt x="57598" y="0"/>
                </a:cubicBezTo>
                <a:cubicBezTo>
                  <a:pt x="44863" y="21567"/>
                  <a:pt x="65124" y="-14894"/>
                  <a:pt x="52539" y="53323"/>
                </a:cubicBezTo>
                <a:cubicBezTo>
                  <a:pt x="52066" y="55885"/>
                  <a:pt x="48041" y="52053"/>
                  <a:pt x="45793" y="51418"/>
                </a:cubicBezTo>
                <a:cubicBezTo>
                  <a:pt x="36986" y="44789"/>
                  <a:pt x="44646" y="49507"/>
                  <a:pt x="32300" y="45705"/>
                </a:cubicBezTo>
                <a:cubicBezTo>
                  <a:pt x="28870" y="44649"/>
                  <a:pt x="25554" y="43166"/>
                  <a:pt x="22181" y="41896"/>
                </a:cubicBezTo>
                <a:cubicBezTo>
                  <a:pt x="20495" y="41261"/>
                  <a:pt x="18846" y="40479"/>
                  <a:pt x="17122" y="39992"/>
                </a:cubicBezTo>
                <a:lnTo>
                  <a:pt x="10375" y="38087"/>
                </a:lnTo>
                <a:cubicBezTo>
                  <a:pt x="7002" y="38722"/>
                  <a:pt x="2308" y="36903"/>
                  <a:pt x="256" y="39992"/>
                </a:cubicBezTo>
                <a:cubicBezTo>
                  <a:pt x="-1174" y="42147"/>
                  <a:pt x="3764" y="43661"/>
                  <a:pt x="5316" y="45705"/>
                </a:cubicBezTo>
                <a:cubicBezTo>
                  <a:pt x="7145" y="48115"/>
                  <a:pt x="8742" y="50740"/>
                  <a:pt x="10375" y="53323"/>
                </a:cubicBezTo>
                <a:cubicBezTo>
                  <a:pt x="11554" y="55185"/>
                  <a:pt x="12315" y="57418"/>
                  <a:pt x="13749" y="59036"/>
                </a:cubicBezTo>
                <a:cubicBezTo>
                  <a:pt x="15182" y="60655"/>
                  <a:pt x="17225" y="61415"/>
                  <a:pt x="18808" y="62845"/>
                </a:cubicBezTo>
                <a:cubicBezTo>
                  <a:pt x="20050" y="63967"/>
                  <a:pt x="20939" y="65532"/>
                  <a:pt x="22181" y="66654"/>
                </a:cubicBezTo>
                <a:cubicBezTo>
                  <a:pt x="23764" y="68083"/>
                  <a:pt x="25388" y="69533"/>
                  <a:pt x="27241" y="70462"/>
                </a:cubicBezTo>
                <a:cubicBezTo>
                  <a:pt x="30490" y="72093"/>
                  <a:pt x="37360" y="74271"/>
                  <a:pt x="37360" y="74271"/>
                </a:cubicBezTo>
                <a:cubicBezTo>
                  <a:pt x="38484" y="76176"/>
                  <a:pt x="40733" y="77695"/>
                  <a:pt x="40733" y="79984"/>
                </a:cubicBezTo>
                <a:cubicBezTo>
                  <a:pt x="40733" y="84217"/>
                  <a:pt x="34549" y="87814"/>
                  <a:pt x="32300" y="89507"/>
                </a:cubicBezTo>
                <a:cubicBezTo>
                  <a:pt x="29074" y="100433"/>
                  <a:pt x="32924" y="90234"/>
                  <a:pt x="25554" y="100933"/>
                </a:cubicBezTo>
                <a:cubicBezTo>
                  <a:pt x="23065" y="104546"/>
                  <a:pt x="18808" y="112359"/>
                  <a:pt x="18808" y="112359"/>
                </a:cubicBezTo>
                <a:cubicBezTo>
                  <a:pt x="18246" y="114264"/>
                  <a:pt x="16326" y="116277"/>
                  <a:pt x="17122" y="118072"/>
                </a:cubicBezTo>
                <a:cubicBezTo>
                  <a:pt x="19008" y="122332"/>
                  <a:pt x="29939" y="118225"/>
                  <a:pt x="30614" y="118072"/>
                </a:cubicBezTo>
                <a:cubicBezTo>
                  <a:pt x="40303" y="107131"/>
                  <a:pt x="35275" y="109970"/>
                  <a:pt x="44106" y="106646"/>
                </a:cubicBezTo>
                <a:cubicBezTo>
                  <a:pt x="53101" y="91411"/>
                  <a:pt x="41295" y="109820"/>
                  <a:pt x="52539" y="97124"/>
                </a:cubicBezTo>
                <a:cubicBezTo>
                  <a:pt x="60167" y="88510"/>
                  <a:pt x="51121" y="93214"/>
                  <a:pt x="60971" y="89507"/>
                </a:cubicBezTo>
                <a:cubicBezTo>
                  <a:pt x="63782" y="90141"/>
                  <a:pt x="66915" y="89805"/>
                  <a:pt x="69404" y="91411"/>
                </a:cubicBezTo>
                <a:cubicBezTo>
                  <a:pt x="71164" y="92546"/>
                  <a:pt x="71479" y="95366"/>
                  <a:pt x="72777" y="97124"/>
                </a:cubicBezTo>
                <a:cubicBezTo>
                  <a:pt x="74304" y="99193"/>
                  <a:pt x="75752" y="101529"/>
                  <a:pt x="77837" y="102837"/>
                </a:cubicBezTo>
                <a:cubicBezTo>
                  <a:pt x="80944" y="104787"/>
                  <a:pt x="84583" y="105376"/>
                  <a:pt x="87956" y="106646"/>
                </a:cubicBezTo>
                <a:cubicBezTo>
                  <a:pt x="89642" y="107281"/>
                  <a:pt x="91536" y="107437"/>
                  <a:pt x="93015" y="108551"/>
                </a:cubicBezTo>
                <a:lnTo>
                  <a:pt x="98074" y="112359"/>
                </a:lnTo>
                <a:cubicBezTo>
                  <a:pt x="98637" y="110455"/>
                  <a:pt x="100323" y="108551"/>
                  <a:pt x="99761" y="106646"/>
                </a:cubicBezTo>
                <a:cubicBezTo>
                  <a:pt x="98479" y="102304"/>
                  <a:pt x="95264" y="99029"/>
                  <a:pt x="93015" y="95220"/>
                </a:cubicBezTo>
                <a:cubicBezTo>
                  <a:pt x="91891" y="93315"/>
                  <a:pt x="90283" y="91678"/>
                  <a:pt x="89642" y="89507"/>
                </a:cubicBezTo>
                <a:cubicBezTo>
                  <a:pt x="89080" y="87602"/>
                  <a:pt x="89066" y="85361"/>
                  <a:pt x="87956" y="83793"/>
                </a:cubicBezTo>
                <a:cubicBezTo>
                  <a:pt x="86689" y="82006"/>
                  <a:pt x="84583" y="81254"/>
                  <a:pt x="82896" y="79984"/>
                </a:cubicBezTo>
                <a:cubicBezTo>
                  <a:pt x="82334" y="78080"/>
                  <a:pt x="80414" y="76067"/>
                  <a:pt x="81210" y="74271"/>
                </a:cubicBezTo>
                <a:cubicBezTo>
                  <a:pt x="82004" y="72476"/>
                  <a:pt x="84559" y="72918"/>
                  <a:pt x="86269" y="72367"/>
                </a:cubicBezTo>
                <a:cubicBezTo>
                  <a:pt x="101081" y="67588"/>
                  <a:pt x="85953" y="73121"/>
                  <a:pt x="98074" y="68558"/>
                </a:cubicBezTo>
                <a:cubicBezTo>
                  <a:pt x="99199" y="67288"/>
                  <a:pt x="100176" y="65826"/>
                  <a:pt x="101448" y="64749"/>
                </a:cubicBezTo>
                <a:cubicBezTo>
                  <a:pt x="104691" y="62002"/>
                  <a:pt x="108701" y="60368"/>
                  <a:pt x="111567" y="57132"/>
                </a:cubicBezTo>
                <a:cubicBezTo>
                  <a:pt x="118060" y="49800"/>
                  <a:pt x="115303" y="53659"/>
                  <a:pt x="120000" y="45705"/>
                </a:cubicBezTo>
                <a:cubicBezTo>
                  <a:pt x="111662" y="36289"/>
                  <a:pt x="117207" y="40624"/>
                  <a:pt x="94701" y="43801"/>
                </a:cubicBezTo>
                <a:cubicBezTo>
                  <a:pt x="92938" y="44050"/>
                  <a:pt x="91352" y="45154"/>
                  <a:pt x="89642" y="45705"/>
                </a:cubicBezTo>
                <a:cubicBezTo>
                  <a:pt x="87414" y="46424"/>
                  <a:pt x="89080" y="53640"/>
                  <a:pt x="87956" y="53323"/>
                </a:cubicBezTo>
                <a:close/>
              </a:path>
            </a:pathLst>
          </a:custGeom>
          <a:solidFill>
            <a:srgbClr val="B7B7B7"/>
          </a:solidFill>
          <a:ln cap="flat" cmpd="sng" w="127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6" name="Google Shape;2046;p82"/>
          <p:cNvGrpSpPr/>
          <p:nvPr/>
        </p:nvGrpSpPr>
        <p:grpSpPr>
          <a:xfrm>
            <a:off x="3612271" y="4461901"/>
            <a:ext cx="275714" cy="194079"/>
            <a:chOff x="2260500" y="4354200"/>
            <a:chExt cx="326250" cy="229680"/>
          </a:xfrm>
        </p:grpSpPr>
        <p:sp>
          <p:nvSpPr>
            <p:cNvPr id="2047" name="Google Shape;2047;p82"/>
            <p:cNvSpPr/>
            <p:nvPr/>
          </p:nvSpPr>
          <p:spPr>
            <a:xfrm>
              <a:off x="2307659" y="4403425"/>
              <a:ext cx="35650" cy="79300"/>
            </a:xfrm>
            <a:custGeom>
              <a:rect b="b" l="l" r="r" t="t"/>
              <a:pathLst>
                <a:path extrusionOk="0" h="3172" w="1426">
                  <a:moveTo>
                    <a:pt x="1395" y="3172"/>
                  </a:moveTo>
                  <a:cubicBezTo>
                    <a:pt x="1519" y="2048"/>
                    <a:pt x="-608" y="799"/>
                    <a:pt x="192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8" name="Google Shape;2048;p82"/>
            <p:cNvSpPr/>
            <p:nvPr/>
          </p:nvSpPr>
          <p:spPr>
            <a:xfrm>
              <a:off x="2399950" y="4389750"/>
              <a:ext cx="36275" cy="60150"/>
            </a:xfrm>
            <a:custGeom>
              <a:rect b="b" l="l" r="r" t="t"/>
              <a:pathLst>
                <a:path extrusionOk="0" h="2406" w="1451">
                  <a:moveTo>
                    <a:pt x="1422" y="2406"/>
                  </a:moveTo>
                  <a:cubicBezTo>
                    <a:pt x="1537" y="1482"/>
                    <a:pt x="896" y="255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9" name="Google Shape;2049;p82"/>
            <p:cNvSpPr/>
            <p:nvPr/>
          </p:nvSpPr>
          <p:spPr>
            <a:xfrm>
              <a:off x="2260500" y="4514661"/>
              <a:ext cx="79275" cy="28225"/>
            </a:xfrm>
            <a:custGeom>
              <a:rect b="b" l="l" r="r" t="t"/>
              <a:pathLst>
                <a:path extrusionOk="0" h="1129" w="3171">
                  <a:moveTo>
                    <a:pt x="3171" y="35"/>
                  </a:moveTo>
                  <a:cubicBezTo>
                    <a:pt x="2061" y="-103"/>
                    <a:pt x="1100" y="929"/>
                    <a:pt x="0" y="1129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50" name="Google Shape;2050;p82"/>
            <p:cNvSpPr/>
            <p:nvPr/>
          </p:nvSpPr>
          <p:spPr>
            <a:xfrm>
              <a:off x="2383550" y="4520355"/>
              <a:ext cx="30075" cy="63525"/>
            </a:xfrm>
            <a:custGeom>
              <a:rect b="b" l="l" r="r" t="t"/>
              <a:pathLst>
                <a:path extrusionOk="0" h="2541" w="1203">
                  <a:moveTo>
                    <a:pt x="0" y="26"/>
                  </a:moveTo>
                  <a:cubicBezTo>
                    <a:pt x="924" y="-77"/>
                    <a:pt x="1071" y="1621"/>
                    <a:pt x="1203" y="2541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51" name="Google Shape;2051;p82"/>
            <p:cNvSpPr/>
            <p:nvPr/>
          </p:nvSpPr>
          <p:spPr>
            <a:xfrm>
              <a:off x="2481975" y="4493650"/>
              <a:ext cx="25400" cy="60150"/>
            </a:xfrm>
            <a:custGeom>
              <a:rect b="b" l="l" r="r" t="t"/>
              <a:pathLst>
                <a:path extrusionOk="0" h="2406" w="1016">
                  <a:moveTo>
                    <a:pt x="0" y="0"/>
                  </a:moveTo>
                  <a:cubicBezTo>
                    <a:pt x="721" y="480"/>
                    <a:pt x="1107" y="1548"/>
                    <a:pt x="985" y="2406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52" name="Google Shape;2052;p82"/>
            <p:cNvSpPr/>
            <p:nvPr/>
          </p:nvSpPr>
          <p:spPr>
            <a:xfrm>
              <a:off x="2533925" y="4392475"/>
              <a:ext cx="51975" cy="57425"/>
            </a:xfrm>
            <a:custGeom>
              <a:rect b="b" l="l" r="r" t="t"/>
              <a:pathLst>
                <a:path extrusionOk="0" h="2297" w="2079">
                  <a:moveTo>
                    <a:pt x="0" y="2297"/>
                  </a:moveTo>
                  <a:cubicBezTo>
                    <a:pt x="1033" y="2297"/>
                    <a:pt x="1795" y="993"/>
                    <a:pt x="2079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53" name="Google Shape;2053;p82"/>
            <p:cNvSpPr/>
            <p:nvPr/>
          </p:nvSpPr>
          <p:spPr>
            <a:xfrm>
              <a:off x="2533925" y="4490077"/>
              <a:ext cx="52825" cy="50050"/>
            </a:xfrm>
            <a:custGeom>
              <a:rect b="b" l="l" r="r" t="t"/>
              <a:pathLst>
                <a:path extrusionOk="0" h="2002" w="2113">
                  <a:moveTo>
                    <a:pt x="0" y="34"/>
                  </a:moveTo>
                  <a:cubicBezTo>
                    <a:pt x="945" y="-102"/>
                    <a:pt x="2214" y="1057"/>
                    <a:pt x="2079" y="2002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54" name="Google Shape;2054;p82"/>
            <p:cNvSpPr/>
            <p:nvPr/>
          </p:nvSpPr>
          <p:spPr>
            <a:xfrm>
              <a:off x="2484704" y="4354200"/>
              <a:ext cx="19150" cy="73825"/>
            </a:xfrm>
            <a:custGeom>
              <a:rect b="b" l="l" r="r" t="t"/>
              <a:pathLst>
                <a:path extrusionOk="0" h="2953" w="766">
                  <a:moveTo>
                    <a:pt x="110" y="2953"/>
                  </a:moveTo>
                  <a:cubicBezTo>
                    <a:pt x="-209" y="1996"/>
                    <a:pt x="266" y="876"/>
                    <a:pt x="766" y="0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55" name="Google Shape;2055;p82"/>
            <p:cNvSpPr/>
            <p:nvPr/>
          </p:nvSpPr>
          <p:spPr>
            <a:xfrm>
              <a:off x="2345250" y="4526475"/>
              <a:ext cx="21875" cy="57400"/>
            </a:xfrm>
            <a:custGeom>
              <a:rect b="b" l="l" r="r" t="t"/>
              <a:pathLst>
                <a:path extrusionOk="0" h="2296" w="875">
                  <a:moveTo>
                    <a:pt x="875" y="0"/>
                  </a:moveTo>
                  <a:cubicBezTo>
                    <a:pt x="193" y="454"/>
                    <a:pt x="811" y="2181"/>
                    <a:pt x="0" y="2296"/>
                  </a:cubicBez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56" name="Google Shape;2056;p82"/>
            <p:cNvSpPr/>
            <p:nvPr/>
          </p:nvSpPr>
          <p:spPr>
            <a:xfrm rot="-900530">
              <a:off x="2310948" y="4429206"/>
              <a:ext cx="252309" cy="101188"/>
            </a:xfrm>
            <a:prstGeom prst="flowChartTerminator">
              <a:avLst/>
            </a:prstGeom>
            <a:solidFill>
              <a:srgbClr val="B7B7B7"/>
            </a:solidFill>
            <a:ln cap="flat" cmpd="sng" w="1905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83"/>
          <p:cNvSpPr/>
          <p:nvPr/>
        </p:nvSpPr>
        <p:spPr>
          <a:xfrm>
            <a:off x="6316075" y="2070025"/>
            <a:ext cx="2401500" cy="30141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83"/>
          <p:cNvSpPr/>
          <p:nvPr/>
        </p:nvSpPr>
        <p:spPr>
          <a:xfrm>
            <a:off x="311700" y="2070025"/>
            <a:ext cx="5957700" cy="3014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Input feature generation for AlphaFold2</a:t>
            </a:r>
            <a:endParaRPr/>
          </a:p>
        </p:txBody>
      </p:sp>
      <p:sp>
        <p:nvSpPr>
          <p:cNvPr id="2064" name="Google Shape;2064;p83"/>
          <p:cNvSpPr/>
          <p:nvPr/>
        </p:nvSpPr>
        <p:spPr>
          <a:xfrm>
            <a:off x="591325" y="3918025"/>
            <a:ext cx="1438800" cy="364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UniRef90</a:t>
            </a:r>
            <a:endParaRPr/>
          </a:p>
        </p:txBody>
      </p:sp>
      <p:sp>
        <p:nvSpPr>
          <p:cNvPr id="2065" name="Google Shape;2065;p83"/>
          <p:cNvSpPr/>
          <p:nvPr/>
        </p:nvSpPr>
        <p:spPr>
          <a:xfrm>
            <a:off x="2397575" y="3478825"/>
            <a:ext cx="1438800" cy="803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Mgnify</a:t>
            </a:r>
            <a:endParaRPr/>
          </a:p>
        </p:txBody>
      </p:sp>
      <p:sp>
        <p:nvSpPr>
          <p:cNvPr id="2066" name="Google Shape;2066;p83"/>
          <p:cNvSpPr/>
          <p:nvPr/>
        </p:nvSpPr>
        <p:spPr>
          <a:xfrm>
            <a:off x="4203825" y="2499925"/>
            <a:ext cx="1438800" cy="17826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BFD</a:t>
            </a:r>
            <a:endParaRPr/>
          </a:p>
        </p:txBody>
      </p:sp>
      <p:pic>
        <p:nvPicPr>
          <p:cNvPr id="2067" name="Google Shape;206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50" y="4417325"/>
            <a:ext cx="183850" cy="4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83"/>
          <p:cNvSpPr txBox="1"/>
          <p:nvPr/>
        </p:nvSpPr>
        <p:spPr>
          <a:xfrm>
            <a:off x="1814675" y="4428950"/>
            <a:ext cx="1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jackhmmer</a:t>
            </a:r>
            <a:endParaRPr/>
          </a:p>
        </p:txBody>
      </p:sp>
      <p:sp>
        <p:nvSpPr>
          <p:cNvPr id="2069" name="Google Shape;2069;p83"/>
          <p:cNvSpPr txBox="1"/>
          <p:nvPr/>
        </p:nvSpPr>
        <p:spPr>
          <a:xfrm>
            <a:off x="4273875" y="4458425"/>
            <a:ext cx="1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HHblits</a:t>
            </a:r>
            <a:endParaRPr/>
          </a:p>
        </p:txBody>
      </p:sp>
      <p:sp>
        <p:nvSpPr>
          <p:cNvPr id="2070" name="Google Shape;2070;p83"/>
          <p:cNvSpPr/>
          <p:nvPr/>
        </p:nvSpPr>
        <p:spPr>
          <a:xfrm>
            <a:off x="6840750" y="4114825"/>
            <a:ext cx="1438800" cy="167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PDB70</a:t>
            </a:r>
            <a:endParaRPr sz="1200"/>
          </a:p>
        </p:txBody>
      </p:sp>
      <p:sp>
        <p:nvSpPr>
          <p:cNvPr id="2071" name="Google Shape;2071;p83"/>
          <p:cNvSpPr txBox="1"/>
          <p:nvPr/>
        </p:nvSpPr>
        <p:spPr>
          <a:xfrm>
            <a:off x="344888" y="2053450"/>
            <a:ext cx="20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Input MSA features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72" name="Google Shape;2072;p83"/>
          <p:cNvSpPr txBox="1"/>
          <p:nvPr/>
        </p:nvSpPr>
        <p:spPr>
          <a:xfrm>
            <a:off x="6910800" y="4458425"/>
            <a:ext cx="1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HHsearch</a:t>
            </a:r>
            <a:endParaRPr/>
          </a:p>
        </p:txBody>
      </p:sp>
      <p:sp>
        <p:nvSpPr>
          <p:cNvPr id="2073" name="Google Shape;2073;p83"/>
          <p:cNvSpPr txBox="1"/>
          <p:nvPr/>
        </p:nvSpPr>
        <p:spPr>
          <a:xfrm>
            <a:off x="6313200" y="2053450"/>
            <a:ext cx="24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Input Templates features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2074" name="Google Shape;2074;p83"/>
          <p:cNvCxnSpPr>
            <a:stCxn id="2066" idx="2"/>
            <a:endCxn id="2066" idx="1"/>
          </p:cNvCxnSpPr>
          <p:nvPr/>
        </p:nvCxnSpPr>
        <p:spPr>
          <a:xfrm flipH="1" rot="10800000">
            <a:off x="4203825" y="2499925"/>
            <a:ext cx="719400" cy="891300"/>
          </a:xfrm>
          <a:prstGeom prst="curvedConnector4">
            <a:avLst>
              <a:gd fmla="val -56002" name="adj1"/>
              <a:gd fmla="val 125525" name="adj2"/>
            </a:avLst>
          </a:prstGeom>
          <a:noFill/>
          <a:ln cap="flat" cmpd="sng" w="571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5" name="Google Shape;2075;p83"/>
          <p:cNvSpPr txBox="1"/>
          <p:nvPr/>
        </p:nvSpPr>
        <p:spPr>
          <a:xfrm>
            <a:off x="2990105" y="2254575"/>
            <a:ext cx="8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</p:txBody>
      </p:sp>
      <p:sp>
        <p:nvSpPr>
          <p:cNvPr id="2076" name="Google Shape;2076;p83"/>
          <p:cNvSpPr txBox="1"/>
          <p:nvPr/>
        </p:nvSpPr>
        <p:spPr>
          <a:xfrm>
            <a:off x="344900" y="5513025"/>
            <a:ext cx="8372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Generation of input features can take </a:t>
            </a:r>
            <a:r>
              <a:rPr b="1" lang="en" sz="2300"/>
              <a:t>hours </a:t>
            </a:r>
            <a:r>
              <a:rPr lang="en" sz="2300"/>
              <a:t>for a single protein on multiple cores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84"/>
          <p:cNvSpPr txBox="1"/>
          <p:nvPr/>
        </p:nvSpPr>
        <p:spPr>
          <a:xfrm>
            <a:off x="57450" y="376550"/>
            <a:ext cx="9020400" cy="578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0000"/>
              </a:solidFill>
            </a:endParaRPr>
          </a:p>
        </p:txBody>
      </p:sp>
      <p:sp>
        <p:nvSpPr>
          <p:cNvPr id="2082" name="Google Shape;2082;p84"/>
          <p:cNvSpPr/>
          <p:nvPr/>
        </p:nvSpPr>
        <p:spPr>
          <a:xfrm>
            <a:off x="3469809" y="1846025"/>
            <a:ext cx="1297200" cy="10923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C0C0C0"/>
              </a:gs>
              <a:gs pos="50000">
                <a:schemeClr val="lt1"/>
              </a:gs>
              <a:gs pos="100000">
                <a:srgbClr val="C0C0C0"/>
              </a:gs>
            </a:gsLst>
            <a:lin ang="0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84"/>
          <p:cNvSpPr/>
          <p:nvPr/>
        </p:nvSpPr>
        <p:spPr>
          <a:xfrm>
            <a:off x="6258379" y="2435680"/>
            <a:ext cx="176100" cy="118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C0C0C0"/>
              </a:gs>
              <a:gs pos="50000">
                <a:schemeClr val="lt1"/>
              </a:gs>
              <a:gs pos="100000">
                <a:srgbClr val="C0C0C0"/>
              </a:gs>
            </a:gsLst>
            <a:lin ang="0" scaled="0"/>
          </a:gra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84"/>
          <p:cNvSpPr txBox="1"/>
          <p:nvPr/>
        </p:nvSpPr>
        <p:spPr>
          <a:xfrm>
            <a:off x="5516779" y="2956131"/>
            <a:ext cx="165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baseline="30000" i="0" lang="en" sz="1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en" sz="1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sequences</a:t>
            </a:r>
            <a:endParaRPr b="0" i="0" sz="1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84"/>
          <p:cNvSpPr txBox="1"/>
          <p:nvPr/>
        </p:nvSpPr>
        <p:spPr>
          <a:xfrm>
            <a:off x="3227234" y="2994958"/>
            <a:ext cx="175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baseline="30000" i="0" lang="en" sz="1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0" i="0" lang="en" sz="1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sequences</a:t>
            </a:r>
            <a:endParaRPr b="0" i="0" sz="1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6" name="Google Shape;2086;p84"/>
          <p:cNvCxnSpPr/>
          <p:nvPr/>
        </p:nvCxnSpPr>
        <p:spPr>
          <a:xfrm>
            <a:off x="5148786" y="2516674"/>
            <a:ext cx="690000" cy="0"/>
          </a:xfrm>
          <a:prstGeom prst="straightConnector1">
            <a:avLst/>
          </a:prstGeom>
          <a:noFill/>
          <a:ln cap="flat" cmpd="sng" w="57150">
            <a:solidFill>
              <a:srgbClr val="008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87" name="Google Shape;2087;p84"/>
          <p:cNvSpPr txBox="1"/>
          <p:nvPr/>
        </p:nvSpPr>
        <p:spPr>
          <a:xfrm>
            <a:off x="4419256" y="1607750"/>
            <a:ext cx="214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k-mer-based</a:t>
            </a:r>
            <a:endParaRPr sz="1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prefilter</a:t>
            </a:r>
            <a:endParaRPr b="0" i="0" sz="19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84"/>
          <p:cNvSpPr txBox="1"/>
          <p:nvPr/>
        </p:nvSpPr>
        <p:spPr>
          <a:xfrm>
            <a:off x="-124262" y="3742238"/>
            <a:ext cx="72480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96"/>
              <a:t>MMseqs2 key ideas</a:t>
            </a:r>
            <a:endParaRPr i="0" sz="2396" u="none" cap="none" strike="noStrike">
              <a:solidFill>
                <a:srgbClr val="000000"/>
              </a:solidFill>
            </a:endParaRPr>
          </a:p>
          <a:p>
            <a:pPr indent="-259979" lvl="1" marL="741984" marR="0" rtl="0" algn="l">
              <a:lnSpc>
                <a:spcPct val="13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997"/>
              <a:buFont typeface="Arial"/>
              <a:buChar char="•"/>
            </a:pPr>
            <a:r>
              <a:rPr b="0" i="0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</a:t>
            </a:r>
            <a:r>
              <a:rPr b="0" i="1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</a:t>
            </a:r>
            <a:r>
              <a:rPr b="0" i="0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0" i="1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</a:t>
            </a:r>
            <a:r>
              <a:rPr b="0" i="0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-mers</a:t>
            </a:r>
            <a:endParaRPr b="0" i="0" sz="199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9" name="Google Shape;2089;p84"/>
          <p:cNvGrpSpPr/>
          <p:nvPr/>
        </p:nvGrpSpPr>
        <p:grpSpPr>
          <a:xfrm>
            <a:off x="6624443" y="4364563"/>
            <a:ext cx="1996241" cy="2145563"/>
            <a:chOff x="7826881" y="3790119"/>
            <a:chExt cx="2665209" cy="2639393"/>
          </a:xfrm>
        </p:grpSpPr>
        <p:grpSp>
          <p:nvGrpSpPr>
            <p:cNvPr id="2090" name="Google Shape;2090;p84"/>
            <p:cNvGrpSpPr/>
            <p:nvPr/>
          </p:nvGrpSpPr>
          <p:grpSpPr>
            <a:xfrm>
              <a:off x="8206882" y="3816017"/>
              <a:ext cx="2285208" cy="2142151"/>
              <a:chOff x="3825187" y="3065952"/>
              <a:chExt cx="3096222" cy="2902394"/>
            </a:xfrm>
          </p:grpSpPr>
          <p:cxnSp>
            <p:nvCxnSpPr>
              <p:cNvPr id="2091" name="Google Shape;2091;p84"/>
              <p:cNvCxnSpPr/>
              <p:nvPr/>
            </p:nvCxnSpPr>
            <p:spPr>
              <a:xfrm flipH="1">
                <a:off x="3875133" y="3088495"/>
                <a:ext cx="2835853" cy="2701124"/>
              </a:xfrm>
              <a:prstGeom prst="straightConnector1">
                <a:avLst/>
              </a:prstGeom>
              <a:solidFill>
                <a:srgbClr val="FFFF66"/>
              </a:solidFill>
              <a:ln cap="flat" cmpd="sng" w="12700">
                <a:solidFill>
                  <a:srgbClr val="A5A5A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92" name="Google Shape;2092;p84"/>
              <p:cNvSpPr/>
              <p:nvPr/>
            </p:nvSpPr>
            <p:spPr>
              <a:xfrm>
                <a:off x="4184762" y="5559976"/>
                <a:ext cx="131083" cy="12573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798" u="none" cap="none" strike="noStrike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84"/>
              <p:cNvSpPr/>
              <p:nvPr/>
            </p:nvSpPr>
            <p:spPr>
              <a:xfrm>
                <a:off x="4270048" y="5478173"/>
                <a:ext cx="131083" cy="12573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798" u="none" cap="none" strike="noStrike">
                  <a:solidFill>
                    <a:srgbClr val="8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84"/>
              <p:cNvSpPr/>
              <p:nvPr/>
            </p:nvSpPr>
            <p:spPr>
              <a:xfrm>
                <a:off x="3861817" y="5665571"/>
                <a:ext cx="190452" cy="122434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650" lIns="91300" spcFirstLastPara="1" rIns="91300" wrap="square" tIns="456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39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84"/>
              <p:cNvSpPr/>
              <p:nvPr/>
            </p:nvSpPr>
            <p:spPr>
              <a:xfrm>
                <a:off x="3825187" y="3065952"/>
                <a:ext cx="3096222" cy="2902394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650" lIns="91300" spcFirstLastPara="1" rIns="91300" wrap="square" tIns="456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39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96" name="Google Shape;2096;p84"/>
              <p:cNvCxnSpPr/>
              <p:nvPr/>
            </p:nvCxnSpPr>
            <p:spPr>
              <a:xfrm flipH="1" rot="10800000">
                <a:off x="4104277" y="3955921"/>
                <a:ext cx="1685713" cy="1638043"/>
              </a:xfrm>
              <a:prstGeom prst="straightConnector1">
                <a:avLst/>
              </a:prstGeom>
              <a:solidFill>
                <a:srgbClr val="FFFF66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7" name="Google Shape;2097;p84"/>
              <p:cNvCxnSpPr/>
              <p:nvPr/>
            </p:nvCxnSpPr>
            <p:spPr>
              <a:xfrm flipH="1" rot="10800000">
                <a:off x="6229741" y="3366535"/>
                <a:ext cx="631547" cy="602925"/>
              </a:xfrm>
              <a:prstGeom prst="straightConnector1">
                <a:avLst/>
              </a:prstGeom>
              <a:solidFill>
                <a:srgbClr val="FFFF66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98" name="Google Shape;2098;p84"/>
              <p:cNvCxnSpPr/>
              <p:nvPr/>
            </p:nvCxnSpPr>
            <p:spPr>
              <a:xfrm rot="10800000">
                <a:off x="5781404" y="3955632"/>
                <a:ext cx="451107" cy="287"/>
              </a:xfrm>
              <a:prstGeom prst="straightConnector1">
                <a:avLst/>
              </a:prstGeom>
              <a:solidFill>
                <a:srgbClr val="FFFF66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99" name="Google Shape;2099;p84"/>
              <p:cNvSpPr/>
              <p:nvPr/>
            </p:nvSpPr>
            <p:spPr>
              <a:xfrm rot="-2644117">
                <a:off x="4276810" y="5247630"/>
                <a:ext cx="250763" cy="100308"/>
              </a:xfrm>
              <a:prstGeom prst="roundRect">
                <a:avLst>
                  <a:gd fmla="val 16667" name="adj"/>
                </a:avLst>
              </a:prstGeom>
              <a:solidFill>
                <a:srgbClr val="FF0000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650" lIns="91300" spcFirstLastPara="1" rIns="91300" wrap="square" tIns="456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39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84"/>
              <p:cNvSpPr/>
              <p:nvPr/>
            </p:nvSpPr>
            <p:spPr>
              <a:xfrm rot="-2644117">
                <a:off x="5424297" y="4144487"/>
                <a:ext cx="250763" cy="100308"/>
              </a:xfrm>
              <a:prstGeom prst="roundRect">
                <a:avLst>
                  <a:gd fmla="val 16667" name="adj"/>
                </a:avLst>
              </a:prstGeom>
              <a:solidFill>
                <a:srgbClr val="FF0000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650" lIns="91300" spcFirstLastPara="1" rIns="91300" wrap="square" tIns="456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39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84"/>
              <p:cNvSpPr/>
              <p:nvPr/>
            </p:nvSpPr>
            <p:spPr>
              <a:xfrm rot="-2644117">
                <a:off x="6437480" y="3582351"/>
                <a:ext cx="250763" cy="100308"/>
              </a:xfrm>
              <a:prstGeom prst="roundRect">
                <a:avLst>
                  <a:gd fmla="val 16667" name="adj"/>
                </a:avLst>
              </a:prstGeom>
              <a:solidFill>
                <a:srgbClr val="7F7F7F"/>
              </a:solidFill>
              <a:ln cap="flat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650" lIns="91300" spcFirstLastPara="1" rIns="91300" wrap="square" tIns="456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239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02" name="Google Shape;2102;p84"/>
            <p:cNvSpPr txBox="1"/>
            <p:nvPr/>
          </p:nvSpPr>
          <p:spPr>
            <a:xfrm>
              <a:off x="8273014" y="5899782"/>
              <a:ext cx="2145650" cy="529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925" lIns="89875" spcFirstLastPara="1" rIns="89875" wrap="square" tIns="607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9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Query sequence</a:t>
              </a:r>
              <a:endParaRPr/>
            </a:p>
          </p:txBody>
        </p:sp>
        <p:sp>
          <p:nvSpPr>
            <p:cNvPr id="2103" name="Google Shape;2103;p84"/>
            <p:cNvSpPr txBox="1"/>
            <p:nvPr/>
          </p:nvSpPr>
          <p:spPr>
            <a:xfrm rot="-5400000">
              <a:off x="7018920" y="4598080"/>
              <a:ext cx="2145652" cy="5297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925" lIns="89875" spcFirstLastPara="1" rIns="89875" wrap="square" tIns="607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39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DB sequence</a:t>
              </a:r>
              <a:endParaRPr/>
            </a:p>
          </p:txBody>
        </p:sp>
      </p:grpSp>
      <p:grpSp>
        <p:nvGrpSpPr>
          <p:cNvPr id="2104" name="Google Shape;2104;p84"/>
          <p:cNvGrpSpPr/>
          <p:nvPr/>
        </p:nvGrpSpPr>
        <p:grpSpPr>
          <a:xfrm>
            <a:off x="3013428" y="5039245"/>
            <a:ext cx="290497" cy="376358"/>
            <a:chOff x="3638744" y="4601220"/>
            <a:chExt cx="526453" cy="511565"/>
          </a:xfrm>
        </p:grpSpPr>
        <p:cxnSp>
          <p:nvCxnSpPr>
            <p:cNvPr id="2105" name="Google Shape;2105;p84"/>
            <p:cNvCxnSpPr/>
            <p:nvPr/>
          </p:nvCxnSpPr>
          <p:spPr>
            <a:xfrm flipH="1" rot="10800000">
              <a:off x="3638744" y="4601220"/>
              <a:ext cx="526453" cy="511565"/>
            </a:xfrm>
            <a:prstGeom prst="straightConnector1">
              <a:avLst/>
            </a:prstGeom>
            <a:solidFill>
              <a:srgbClr val="FFFF66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06" name="Google Shape;2106;p84"/>
            <p:cNvSpPr/>
            <p:nvPr/>
          </p:nvSpPr>
          <p:spPr>
            <a:xfrm rot="-2644117">
              <a:off x="3725648" y="4827868"/>
              <a:ext cx="301407" cy="120566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650" lIns="91300" spcFirstLastPara="1" rIns="91300" wrap="square" tIns="456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3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7" name="Google Shape;2107;p84"/>
          <p:cNvGrpSpPr/>
          <p:nvPr/>
        </p:nvGrpSpPr>
        <p:grpSpPr>
          <a:xfrm>
            <a:off x="4066162" y="4364729"/>
            <a:ext cx="1549197" cy="315419"/>
            <a:chOff x="126057" y="199592"/>
            <a:chExt cx="2068354" cy="421120"/>
          </a:xfrm>
        </p:grpSpPr>
        <p:pic>
          <p:nvPicPr>
            <p:cNvPr id="2108" name="Google Shape;2108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6057" y="200556"/>
              <a:ext cx="2068354" cy="413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1419" y="199592"/>
              <a:ext cx="691071" cy="413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0" name="Google Shape;2110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4552" y="207244"/>
              <a:ext cx="687675" cy="413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1" name="Google Shape;2111;p84"/>
          <p:cNvSpPr txBox="1"/>
          <p:nvPr/>
        </p:nvSpPr>
        <p:spPr>
          <a:xfrm>
            <a:off x="-3" y="6510585"/>
            <a:ext cx="569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Steinegger and Söding, </a:t>
            </a:r>
            <a:r>
              <a:rPr b="0" i="1" lang="en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Nature Biotechnol</a:t>
            </a:r>
            <a:r>
              <a:rPr b="0" i="0" lang="en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., 2017  </a:t>
            </a:r>
            <a:endParaRPr sz="1500"/>
          </a:p>
        </p:txBody>
      </p:sp>
      <p:sp>
        <p:nvSpPr>
          <p:cNvPr id="2112" name="Google Shape;2112;p84"/>
          <p:cNvSpPr txBox="1"/>
          <p:nvPr/>
        </p:nvSpPr>
        <p:spPr>
          <a:xfrm>
            <a:off x="5983775" y="6510575"/>
            <a:ext cx="3094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github.com/soedinglab/MMseqs2</a:t>
            </a:r>
            <a:endParaRPr sz="1500"/>
          </a:p>
        </p:txBody>
      </p:sp>
      <p:sp>
        <p:nvSpPr>
          <p:cNvPr id="2113" name="Google Shape;2113;p84"/>
          <p:cNvSpPr txBox="1"/>
          <p:nvPr/>
        </p:nvSpPr>
        <p:spPr>
          <a:xfrm>
            <a:off x="-129242" y="5639532"/>
            <a:ext cx="7248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9979" lvl="1" marL="74198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7"/>
              <a:buFont typeface="Arial"/>
              <a:buChar char="•"/>
            </a:pPr>
            <a:r>
              <a:rPr b="0" i="0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Sequence </a:t>
            </a:r>
            <a:r>
              <a:rPr b="1" lang="en" sz="1996" u="none" cap="none" strike="noStrike">
                <a:solidFill>
                  <a:srgbClr val="000000"/>
                </a:solidFill>
              </a:rPr>
              <a:t>profiles / iterative </a:t>
            </a:r>
            <a:r>
              <a:rPr b="1" lang="en" sz="1996"/>
              <a:t>searches</a:t>
            </a:r>
            <a:endParaRPr sz="1000"/>
          </a:p>
        </p:txBody>
      </p:sp>
      <p:sp>
        <p:nvSpPr>
          <p:cNvPr id="2114" name="Google Shape;2114;p84"/>
          <p:cNvSpPr txBox="1"/>
          <p:nvPr/>
        </p:nvSpPr>
        <p:spPr>
          <a:xfrm>
            <a:off x="-134848" y="5001055"/>
            <a:ext cx="62304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9979" lvl="1" marL="741984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7"/>
              <a:buFont typeface="Arial"/>
              <a:buChar char="•"/>
            </a:pPr>
            <a:r>
              <a:rPr b="0" i="0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</a:t>
            </a:r>
            <a:r>
              <a:rPr b="0" i="1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0" i="0" lang="en" sz="1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-mer matches      without gap in-between</a:t>
            </a:r>
            <a:endParaRPr sz="1000"/>
          </a:p>
        </p:txBody>
      </p:sp>
      <p:pic>
        <p:nvPicPr>
          <p:cNvPr id="2115" name="Google Shape;2115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247" y="1695950"/>
            <a:ext cx="2474550" cy="17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84"/>
          <p:cNvSpPr txBox="1"/>
          <p:nvPr>
            <p:ph type="title"/>
          </p:nvPr>
        </p:nvSpPr>
        <p:spPr>
          <a:xfrm>
            <a:off x="355050" y="593375"/>
            <a:ext cx="84090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In ColabFold we replace the expensive MSA input generation using</a:t>
            </a:r>
            <a:r>
              <a:rPr b="1" lang="en" sz="2200">
                <a:solidFill>
                  <a:srgbClr val="FF0000"/>
                </a:solidFill>
              </a:rPr>
              <a:t> MMseqs2</a:t>
            </a:r>
            <a:endParaRPr b="1" sz="2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mseqs2-fig2-1-new.png" id="2121" name="Google Shape;212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30" y="1712299"/>
            <a:ext cx="5883096" cy="44123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85"/>
          <p:cNvSpPr/>
          <p:nvPr/>
        </p:nvSpPr>
        <p:spPr>
          <a:xfrm>
            <a:off x="504275" y="1712300"/>
            <a:ext cx="3810000" cy="4023000"/>
          </a:xfrm>
          <a:prstGeom prst="rect">
            <a:avLst/>
          </a:prstGeom>
          <a:solidFill>
            <a:srgbClr val="FFFF66">
              <a:alpha val="1254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85"/>
          <p:cNvSpPr/>
          <p:nvPr/>
        </p:nvSpPr>
        <p:spPr>
          <a:xfrm>
            <a:off x="403920" y="914831"/>
            <a:ext cx="8761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4" name="Google Shape;2124;p85"/>
          <p:cNvSpPr/>
          <p:nvPr/>
        </p:nvSpPr>
        <p:spPr>
          <a:xfrm rot="1270126">
            <a:off x="4579367" y="2963355"/>
            <a:ext cx="1448011" cy="137268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85"/>
          <p:cNvSpPr txBox="1"/>
          <p:nvPr/>
        </p:nvSpPr>
        <p:spPr>
          <a:xfrm>
            <a:off x="2314102" y="1712298"/>
            <a:ext cx="208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/>
          </a:p>
        </p:txBody>
      </p:sp>
      <p:sp>
        <p:nvSpPr>
          <p:cNvPr id="2126" name="Google Shape;2126;p85"/>
          <p:cNvSpPr/>
          <p:nvPr/>
        </p:nvSpPr>
        <p:spPr>
          <a:xfrm>
            <a:off x="4314275" y="1712300"/>
            <a:ext cx="1592700" cy="4023000"/>
          </a:xfrm>
          <a:prstGeom prst="rect">
            <a:avLst/>
          </a:prstGeom>
          <a:solidFill>
            <a:srgbClr val="BBE0E3">
              <a:alpha val="231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85"/>
          <p:cNvSpPr txBox="1"/>
          <p:nvPr/>
        </p:nvSpPr>
        <p:spPr>
          <a:xfrm>
            <a:off x="4085677" y="1729273"/>
            <a:ext cx="208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Profile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/>
          </a:p>
        </p:txBody>
      </p:sp>
      <p:sp>
        <p:nvSpPr>
          <p:cNvPr id="2128" name="Google Shape;2128;p85"/>
          <p:cNvSpPr txBox="1"/>
          <p:nvPr>
            <p:ph type="title"/>
          </p:nvPr>
        </p:nvSpPr>
        <p:spPr>
          <a:xfrm>
            <a:off x="356616" y="593375"/>
            <a:ext cx="84126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MMseqs2</a:t>
            </a:r>
            <a:r>
              <a:rPr b="1" lang="en" sz="2200">
                <a:solidFill>
                  <a:srgbClr val="000000"/>
                </a:solidFill>
              </a:rPr>
              <a:t> is fast and sensitive</a:t>
            </a:r>
            <a:br>
              <a:rPr b="1" lang="en" sz="2200">
                <a:solidFill>
                  <a:srgbClr val="000000"/>
                </a:solidFill>
              </a:rPr>
            </a:br>
            <a:r>
              <a:rPr b="1" lang="en" sz="2200">
                <a:solidFill>
                  <a:srgbClr val="000000"/>
                </a:solidFill>
              </a:rPr>
              <a:t>Its </a:t>
            </a:r>
            <a:r>
              <a:rPr b="1" lang="en" sz="2200">
                <a:solidFill>
                  <a:srgbClr val="FF0000"/>
                </a:solidFill>
              </a:rPr>
              <a:t>server mode</a:t>
            </a:r>
            <a:r>
              <a:rPr b="1" lang="en" sz="2200">
                <a:solidFill>
                  <a:srgbClr val="000000"/>
                </a:solidFill>
              </a:rPr>
              <a:t> queries large sequence sets in seconds</a:t>
            </a:r>
            <a:endParaRPr sz="2200"/>
          </a:p>
        </p:txBody>
      </p:sp>
      <p:grpSp>
        <p:nvGrpSpPr>
          <p:cNvPr id="2129" name="Google Shape;2129;p85"/>
          <p:cNvGrpSpPr/>
          <p:nvPr/>
        </p:nvGrpSpPr>
        <p:grpSpPr>
          <a:xfrm>
            <a:off x="6180900" y="1610600"/>
            <a:ext cx="3917300" cy="4790100"/>
            <a:chOff x="6180900" y="1610600"/>
            <a:chExt cx="3917300" cy="4790100"/>
          </a:xfrm>
        </p:grpSpPr>
        <p:pic>
          <p:nvPicPr>
            <p:cNvPr id="2130" name="Google Shape;2130;p85"/>
            <p:cNvPicPr preferRelativeResize="0"/>
            <p:nvPr/>
          </p:nvPicPr>
          <p:blipFill rotWithShape="1">
            <a:blip r:embed="rId4">
              <a:alphaModFix/>
            </a:blip>
            <a:srcRect b="10911" l="58383" r="-4333" t="1652"/>
            <a:stretch/>
          </p:blipFill>
          <p:spPr>
            <a:xfrm>
              <a:off x="6894750" y="1610600"/>
              <a:ext cx="2020650" cy="4204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1" name="Google Shape;2131;p85"/>
            <p:cNvPicPr preferRelativeResize="0"/>
            <p:nvPr/>
          </p:nvPicPr>
          <p:blipFill rotWithShape="1">
            <a:blip r:embed="rId4">
              <a:alphaModFix/>
            </a:blip>
            <a:srcRect b="6589" l="15142" r="82535" t="4116"/>
            <a:stretch/>
          </p:blipFill>
          <p:spPr>
            <a:xfrm>
              <a:off x="6801948" y="1729275"/>
              <a:ext cx="102125" cy="4293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2" name="Google Shape;2132;p85"/>
            <p:cNvSpPr txBox="1"/>
            <p:nvPr/>
          </p:nvSpPr>
          <p:spPr>
            <a:xfrm rot="-5400000">
              <a:off x="5385900" y="3058800"/>
              <a:ext cx="19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Runtime [seconds]</a:t>
              </a:r>
              <a:endParaRPr/>
            </a:p>
          </p:txBody>
        </p:sp>
        <p:sp>
          <p:nvSpPr>
            <p:cNvPr id="2133" name="Google Shape;2133;p85"/>
            <p:cNvSpPr txBox="1"/>
            <p:nvPr/>
          </p:nvSpPr>
          <p:spPr>
            <a:xfrm>
              <a:off x="6444613" y="5070518"/>
              <a:ext cx="19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</a:t>
              </a:r>
              <a:r>
                <a:rPr baseline="30000" lang="en"/>
                <a:t>-1</a:t>
              </a:r>
              <a:endParaRPr baseline="30000"/>
            </a:p>
          </p:txBody>
        </p:sp>
        <p:sp>
          <p:nvSpPr>
            <p:cNvPr id="2134" name="Google Shape;2134;p85"/>
            <p:cNvSpPr txBox="1"/>
            <p:nvPr/>
          </p:nvSpPr>
          <p:spPr>
            <a:xfrm>
              <a:off x="6444613" y="4156118"/>
              <a:ext cx="19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</a:t>
              </a:r>
              <a:r>
                <a:rPr baseline="30000" lang="en"/>
                <a:t>0</a:t>
              </a:r>
              <a:endParaRPr baseline="30000"/>
            </a:p>
          </p:txBody>
        </p:sp>
        <p:sp>
          <p:nvSpPr>
            <p:cNvPr id="2135" name="Google Shape;2135;p85"/>
            <p:cNvSpPr txBox="1"/>
            <p:nvPr/>
          </p:nvSpPr>
          <p:spPr>
            <a:xfrm>
              <a:off x="6444613" y="3241718"/>
              <a:ext cx="19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</a:t>
              </a:r>
              <a:r>
                <a:rPr baseline="30000" lang="en"/>
                <a:t>1</a:t>
              </a:r>
              <a:endParaRPr baseline="30000"/>
            </a:p>
          </p:txBody>
        </p:sp>
        <p:sp>
          <p:nvSpPr>
            <p:cNvPr id="2136" name="Google Shape;2136;p85"/>
            <p:cNvSpPr txBox="1"/>
            <p:nvPr/>
          </p:nvSpPr>
          <p:spPr>
            <a:xfrm>
              <a:off x="6444613" y="2327318"/>
              <a:ext cx="19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</a:t>
              </a:r>
              <a:r>
                <a:rPr baseline="30000" lang="en"/>
                <a:t>2</a:t>
              </a:r>
              <a:endParaRPr baseline="30000"/>
            </a:p>
          </p:txBody>
        </p:sp>
        <p:sp>
          <p:nvSpPr>
            <p:cNvPr id="2137" name="Google Shape;2137;p85"/>
            <p:cNvSpPr txBox="1"/>
            <p:nvPr/>
          </p:nvSpPr>
          <p:spPr>
            <a:xfrm>
              <a:off x="6909963" y="5735293"/>
              <a:ext cx="19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</a:t>
              </a:r>
              <a:r>
                <a:rPr baseline="30000" lang="en"/>
                <a:t>1</a:t>
              </a:r>
              <a:endParaRPr baseline="30000"/>
            </a:p>
          </p:txBody>
        </p:sp>
        <p:sp>
          <p:nvSpPr>
            <p:cNvPr id="2138" name="Google Shape;2138;p85"/>
            <p:cNvSpPr txBox="1"/>
            <p:nvPr/>
          </p:nvSpPr>
          <p:spPr>
            <a:xfrm>
              <a:off x="7193600" y="5735293"/>
              <a:ext cx="19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</a:t>
              </a:r>
              <a:r>
                <a:rPr baseline="30000" lang="en"/>
                <a:t>3</a:t>
              </a:r>
              <a:endParaRPr baseline="30000"/>
            </a:p>
          </p:txBody>
        </p:sp>
        <p:sp>
          <p:nvSpPr>
            <p:cNvPr id="2139" name="Google Shape;2139;p85"/>
            <p:cNvSpPr txBox="1"/>
            <p:nvPr/>
          </p:nvSpPr>
          <p:spPr>
            <a:xfrm>
              <a:off x="7803200" y="5735293"/>
              <a:ext cx="19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</a:t>
              </a:r>
              <a:r>
                <a:rPr baseline="30000" lang="en"/>
                <a:t>1</a:t>
              </a:r>
              <a:endParaRPr baseline="30000"/>
            </a:p>
          </p:txBody>
        </p:sp>
        <p:sp>
          <p:nvSpPr>
            <p:cNvPr id="2140" name="Google Shape;2140;p85"/>
            <p:cNvSpPr txBox="1"/>
            <p:nvPr/>
          </p:nvSpPr>
          <p:spPr>
            <a:xfrm>
              <a:off x="8108000" y="5735293"/>
              <a:ext cx="199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10</a:t>
              </a:r>
              <a:r>
                <a:rPr baseline="30000" lang="en"/>
                <a:t>3</a:t>
              </a:r>
              <a:endParaRPr baseline="30000"/>
            </a:p>
          </p:txBody>
        </p:sp>
        <p:sp>
          <p:nvSpPr>
            <p:cNvPr id="2141" name="Google Shape;2141;p85"/>
            <p:cNvSpPr txBox="1"/>
            <p:nvPr/>
          </p:nvSpPr>
          <p:spPr>
            <a:xfrm>
              <a:off x="6909975" y="6000500"/>
              <a:ext cx="1747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Searched queries</a:t>
              </a:r>
              <a:endParaRPr/>
            </a:p>
          </p:txBody>
        </p:sp>
      </p:grpSp>
      <p:cxnSp>
        <p:nvCxnSpPr>
          <p:cNvPr id="2142" name="Google Shape;2142;p85"/>
          <p:cNvCxnSpPr/>
          <p:nvPr/>
        </p:nvCxnSpPr>
        <p:spPr>
          <a:xfrm>
            <a:off x="4260550" y="1712300"/>
            <a:ext cx="160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3" name="Google Shape;2143;p85"/>
          <p:cNvCxnSpPr/>
          <p:nvPr/>
        </p:nvCxnSpPr>
        <p:spPr>
          <a:xfrm rot="10800000">
            <a:off x="5886275" y="1712075"/>
            <a:ext cx="0" cy="13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4" name="Google Shape;2144;p85"/>
          <p:cNvSpPr txBox="1"/>
          <p:nvPr/>
        </p:nvSpPr>
        <p:spPr>
          <a:xfrm>
            <a:off x="4433925" y="1410850"/>
            <a:ext cx="14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sensitive</a:t>
            </a:r>
            <a:endParaRPr/>
          </a:p>
        </p:txBody>
      </p:sp>
      <p:sp>
        <p:nvSpPr>
          <p:cNvPr id="2145" name="Google Shape;2145;p85"/>
          <p:cNvSpPr txBox="1"/>
          <p:nvPr/>
        </p:nvSpPr>
        <p:spPr>
          <a:xfrm rot="5400000">
            <a:off x="5281325" y="2544302"/>
            <a:ext cx="14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8"/>
          <p:cNvPicPr preferRelativeResize="0"/>
          <p:nvPr/>
        </p:nvPicPr>
        <p:blipFill rotWithShape="1">
          <a:blip r:embed="rId3">
            <a:alphaModFix/>
          </a:blip>
          <a:srcRect b="38721" l="0" r="0" t="0"/>
          <a:stretch/>
        </p:blipFill>
        <p:spPr>
          <a:xfrm>
            <a:off x="1005388" y="69950"/>
            <a:ext cx="7044526" cy="17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25" y="1837751"/>
            <a:ext cx="8668051" cy="37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8"/>
          <p:cNvPicPr preferRelativeResize="0"/>
          <p:nvPr/>
        </p:nvPicPr>
        <p:blipFill rotWithShape="1">
          <a:blip r:embed="rId3">
            <a:alphaModFix/>
          </a:blip>
          <a:srcRect b="-893" l="0" r="0" t="59922"/>
          <a:stretch/>
        </p:blipFill>
        <p:spPr>
          <a:xfrm>
            <a:off x="1005388" y="5557850"/>
            <a:ext cx="7044526" cy="11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74" y="1711100"/>
            <a:ext cx="4141229" cy="4141218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p86"/>
          <p:cNvSpPr txBox="1"/>
          <p:nvPr>
            <p:ph type="title"/>
          </p:nvPr>
        </p:nvSpPr>
        <p:spPr>
          <a:xfrm>
            <a:off x="356616" y="288575"/>
            <a:ext cx="8412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ColabFold (</a:t>
            </a:r>
            <a:r>
              <a:rPr b="1" lang="en" sz="2200">
                <a:solidFill>
                  <a:srgbClr val="FF0000"/>
                </a:solidFill>
              </a:rPr>
              <a:t>MMseqs2</a:t>
            </a:r>
            <a:r>
              <a:rPr b="1" lang="en" sz="2200"/>
              <a:t>) performs similar to the full Deepmind Colab and the AlphaFold2 system on CASP14-FM </a:t>
            </a:r>
            <a:endParaRPr b="1" sz="2200"/>
          </a:p>
        </p:txBody>
      </p:sp>
      <p:sp>
        <p:nvSpPr>
          <p:cNvPr id="2152" name="Google Shape;2152;p86"/>
          <p:cNvSpPr txBox="1"/>
          <p:nvPr/>
        </p:nvSpPr>
        <p:spPr>
          <a:xfrm>
            <a:off x="1200" y="6256350"/>
            <a:ext cx="9241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Generation of MSA for all 20 sequence take </a:t>
            </a:r>
            <a:r>
              <a:rPr b="1" lang="en" sz="2300"/>
              <a:t>&lt;4 minutes </a:t>
            </a:r>
            <a:r>
              <a:rPr lang="en" sz="2300"/>
              <a:t>on one core</a:t>
            </a:r>
            <a:endParaRPr sz="2300"/>
          </a:p>
        </p:txBody>
      </p:sp>
      <p:pic>
        <p:nvPicPr>
          <p:cNvPr id="2153" name="Google Shape;215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58" y="1732103"/>
            <a:ext cx="4014748" cy="4014763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86"/>
          <p:cNvSpPr txBox="1"/>
          <p:nvPr/>
        </p:nvSpPr>
        <p:spPr>
          <a:xfrm>
            <a:off x="4764988" y="2160943"/>
            <a:ext cx="17343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</a:t>
            </a:r>
            <a:r>
              <a:rPr lang="en" sz="1300"/>
              <a:t>equences in MSA</a:t>
            </a:r>
            <a:endParaRPr sz="1300"/>
          </a:p>
        </p:txBody>
      </p:sp>
      <p:pic>
        <p:nvPicPr>
          <p:cNvPr id="2155" name="Google Shape;215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551" y="1711102"/>
            <a:ext cx="4148409" cy="4148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86"/>
          <p:cNvSpPr txBox="1"/>
          <p:nvPr/>
        </p:nvSpPr>
        <p:spPr>
          <a:xfrm>
            <a:off x="5567875" y="5746875"/>
            <a:ext cx="19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(</a:t>
            </a:r>
            <a:r>
              <a:rPr b="1" lang="en">
                <a:solidFill>
                  <a:srgbClr val="38761D"/>
                </a:solidFill>
              </a:rPr>
              <a:t>with templates)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2157" name="Google Shape;2157;p86"/>
          <p:cNvSpPr txBox="1"/>
          <p:nvPr/>
        </p:nvSpPr>
        <p:spPr>
          <a:xfrm>
            <a:off x="1849900" y="5746875"/>
            <a:ext cx="19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(no</a:t>
            </a:r>
            <a:r>
              <a:rPr lang="en">
                <a:solidFill>
                  <a:schemeClr val="dk1"/>
                </a:solidFill>
              </a:rPr>
              <a:t> templates)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8" name="Google Shape;2158;p86"/>
          <p:cNvSpPr txBox="1"/>
          <p:nvPr/>
        </p:nvSpPr>
        <p:spPr>
          <a:xfrm rot="-5400000">
            <a:off x="-624000" y="3454100"/>
            <a:ext cx="19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(no templates)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87"/>
          <p:cNvSpPr/>
          <p:nvPr/>
        </p:nvSpPr>
        <p:spPr>
          <a:xfrm>
            <a:off x="95875" y="734950"/>
            <a:ext cx="8836200" cy="4012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87"/>
          <p:cNvSpPr txBox="1"/>
          <p:nvPr>
            <p:ph type="title"/>
          </p:nvPr>
        </p:nvSpPr>
        <p:spPr>
          <a:xfrm>
            <a:off x="356616" y="136175"/>
            <a:ext cx="86205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Constructing a huge e</a:t>
            </a:r>
            <a:r>
              <a:rPr b="1" lang="en" sz="2200"/>
              <a:t>nvironmental database for MSAs</a:t>
            </a:r>
            <a:endParaRPr sz="2200"/>
          </a:p>
        </p:txBody>
      </p:sp>
      <p:pic>
        <p:nvPicPr>
          <p:cNvPr id="2165" name="Google Shape;21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648" y="14295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048" y="1966475"/>
            <a:ext cx="1132050" cy="19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7" name="Google Shape;2167;p87"/>
          <p:cNvGrpSpPr/>
          <p:nvPr/>
        </p:nvGrpSpPr>
        <p:grpSpPr>
          <a:xfrm>
            <a:off x="1502125" y="3023475"/>
            <a:ext cx="2169923" cy="1534199"/>
            <a:chOff x="1578325" y="2947275"/>
            <a:chExt cx="2169923" cy="1534199"/>
          </a:xfrm>
        </p:grpSpPr>
        <p:pic>
          <p:nvPicPr>
            <p:cNvPr id="2168" name="Google Shape;2168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78325" y="2947275"/>
              <a:ext cx="2169923" cy="1534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9" name="Google Shape;2169;p87"/>
            <p:cNvSpPr/>
            <p:nvPr/>
          </p:nvSpPr>
          <p:spPr>
            <a:xfrm rot="61761">
              <a:off x="2656517" y="3953768"/>
              <a:ext cx="534386" cy="411663"/>
            </a:xfrm>
            <a:prstGeom prst="rect">
              <a:avLst/>
            </a:prstGeom>
            <a:solidFill>
              <a:srgbClr val="C39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0" name="Google Shape;2170;p87"/>
          <p:cNvSpPr txBox="1"/>
          <p:nvPr/>
        </p:nvSpPr>
        <p:spPr>
          <a:xfrm>
            <a:off x="2025477" y="3678688"/>
            <a:ext cx="113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BFD</a:t>
            </a:r>
            <a:endParaRPr sz="3200"/>
          </a:p>
        </p:txBody>
      </p:sp>
      <p:sp>
        <p:nvSpPr>
          <p:cNvPr id="2171" name="Google Shape;2171;p87"/>
          <p:cNvSpPr txBox="1"/>
          <p:nvPr/>
        </p:nvSpPr>
        <p:spPr>
          <a:xfrm>
            <a:off x="39325" y="4694973"/>
            <a:ext cx="824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&gt;2 Billion Proteins </a:t>
            </a:r>
            <a:r>
              <a:rPr lang="en"/>
              <a:t>(BFD)</a:t>
            </a:r>
            <a:r>
              <a:rPr b="1" lang="en"/>
              <a:t> </a:t>
            </a:r>
            <a:r>
              <a:rPr lang="en"/>
              <a:t>Jumper et al., </a:t>
            </a:r>
            <a:r>
              <a:rPr i="1" lang="en"/>
              <a:t>Nature</a:t>
            </a:r>
            <a:r>
              <a:rPr lang="en"/>
              <a:t>, 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&gt;1 Billion Proteins</a:t>
            </a:r>
            <a:r>
              <a:rPr lang="en"/>
              <a:t> (Mgnify) </a:t>
            </a:r>
            <a:r>
              <a:rPr lang="en"/>
              <a:t>Mitchell et al., </a:t>
            </a:r>
            <a:r>
              <a:rPr i="1" lang="en"/>
              <a:t>Nucleic Acids Research</a:t>
            </a:r>
            <a:r>
              <a:rPr lang="en"/>
              <a:t>,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 Mio Eukaryotic Proteins</a:t>
            </a:r>
            <a:r>
              <a:rPr lang="en"/>
              <a:t> (Metaeuk) </a:t>
            </a:r>
            <a:r>
              <a:rPr lang="en"/>
              <a:t>Levy Karin et al, </a:t>
            </a:r>
            <a:r>
              <a:rPr i="1" lang="en"/>
              <a:t>Microbiome</a:t>
            </a:r>
            <a:r>
              <a:rPr lang="en"/>
              <a:t>,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 Mio Proteins from SAGs and MAGs</a:t>
            </a:r>
            <a:r>
              <a:rPr lang="en"/>
              <a:t> (SMAG) Delmont et al. </a:t>
            </a:r>
            <a:r>
              <a:rPr i="1" lang="en"/>
              <a:t>biorxiv</a:t>
            </a:r>
            <a:r>
              <a:rPr lang="en"/>
              <a:t>, 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2" name="Google Shape;217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3823" y="1204475"/>
            <a:ext cx="1768697" cy="1768697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87"/>
          <p:cNvSpPr txBox="1"/>
          <p:nvPr/>
        </p:nvSpPr>
        <p:spPr>
          <a:xfrm>
            <a:off x="921764" y="1761900"/>
            <a:ext cx="159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SMAG</a:t>
            </a:r>
            <a:endParaRPr sz="3200"/>
          </a:p>
        </p:txBody>
      </p:sp>
      <p:grpSp>
        <p:nvGrpSpPr>
          <p:cNvPr id="2174" name="Google Shape;2174;p87"/>
          <p:cNvGrpSpPr/>
          <p:nvPr/>
        </p:nvGrpSpPr>
        <p:grpSpPr>
          <a:xfrm>
            <a:off x="5825297" y="811150"/>
            <a:ext cx="3463121" cy="3851700"/>
            <a:chOff x="5690414" y="811150"/>
            <a:chExt cx="3463121" cy="3851700"/>
          </a:xfrm>
        </p:grpSpPr>
        <p:sp>
          <p:nvSpPr>
            <p:cNvPr id="2175" name="Google Shape;2175;p87"/>
            <p:cNvSpPr/>
            <p:nvPr/>
          </p:nvSpPr>
          <p:spPr>
            <a:xfrm>
              <a:off x="5690425" y="811150"/>
              <a:ext cx="3018000" cy="3851700"/>
            </a:xfrm>
            <a:prstGeom prst="rect">
              <a:avLst/>
            </a:prstGeom>
            <a:noFill/>
            <a:ln cap="flat" cmpd="sng" w="2857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76" name="Google Shape;2176;p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69550" y="2820773"/>
              <a:ext cx="2263876" cy="147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7" name="Google Shape;2177;p87"/>
            <p:cNvSpPr txBox="1"/>
            <p:nvPr/>
          </p:nvSpPr>
          <p:spPr>
            <a:xfrm>
              <a:off x="6996693" y="2785638"/>
              <a:ext cx="1597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GPD</a:t>
              </a:r>
              <a:endParaRPr sz="2400"/>
            </a:p>
          </p:txBody>
        </p:sp>
        <p:grpSp>
          <p:nvGrpSpPr>
            <p:cNvPr id="2178" name="Google Shape;2178;p87"/>
            <p:cNvGrpSpPr/>
            <p:nvPr/>
          </p:nvGrpSpPr>
          <p:grpSpPr>
            <a:xfrm>
              <a:off x="6767122" y="867624"/>
              <a:ext cx="2169924" cy="1534204"/>
              <a:chOff x="3450586" y="2679300"/>
              <a:chExt cx="2451891" cy="1733564"/>
            </a:xfrm>
          </p:grpSpPr>
          <p:pic>
            <p:nvPicPr>
              <p:cNvPr id="2179" name="Google Shape;2179;p8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450586" y="2679300"/>
                <a:ext cx="2451891" cy="17335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0" name="Google Shape;2180;p87"/>
              <p:cNvSpPr/>
              <p:nvPr/>
            </p:nvSpPr>
            <p:spPr>
              <a:xfrm rot="2139">
                <a:off x="4190648" y="4046704"/>
                <a:ext cx="482100" cy="277500"/>
              </a:xfrm>
              <a:prstGeom prst="rect">
                <a:avLst/>
              </a:prstGeom>
              <a:solidFill>
                <a:srgbClr val="C39F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81" name="Google Shape;2181;p87"/>
            <p:cNvSpPr txBox="1"/>
            <p:nvPr/>
          </p:nvSpPr>
          <p:spPr>
            <a:xfrm>
              <a:off x="6488635" y="2347585"/>
              <a:ext cx="2664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Metaclust2</a:t>
              </a:r>
              <a:endParaRPr sz="2400"/>
            </a:p>
          </p:txBody>
        </p:sp>
        <p:sp>
          <p:nvSpPr>
            <p:cNvPr id="2182" name="Google Shape;2182;p87"/>
            <p:cNvSpPr txBox="1"/>
            <p:nvPr/>
          </p:nvSpPr>
          <p:spPr>
            <a:xfrm>
              <a:off x="5690414" y="811150"/>
              <a:ext cx="1597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Upcoming</a:t>
              </a:r>
              <a:endParaRPr sz="2000"/>
            </a:p>
          </p:txBody>
        </p:sp>
        <p:sp>
          <p:nvSpPr>
            <p:cNvPr id="2183" name="Google Shape;2183;p87"/>
            <p:cNvSpPr txBox="1"/>
            <p:nvPr/>
          </p:nvSpPr>
          <p:spPr>
            <a:xfrm>
              <a:off x="5690435" y="4170250"/>
              <a:ext cx="3018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a</a:t>
              </a:r>
              <a:r>
                <a:rPr lang="en" sz="2000"/>
                <a:t>nd many more!</a:t>
              </a:r>
              <a:endParaRPr sz="2000"/>
            </a:p>
          </p:txBody>
        </p:sp>
      </p:grpSp>
      <p:pic>
        <p:nvPicPr>
          <p:cNvPr id="2184" name="Google Shape;2184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8361" y="602962"/>
            <a:ext cx="829379" cy="5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87"/>
          <p:cNvSpPr txBox="1"/>
          <p:nvPr/>
        </p:nvSpPr>
        <p:spPr>
          <a:xfrm>
            <a:off x="77163" y="709960"/>
            <a:ext cx="542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Clustering with MMseqs2 at 30% seq.id.</a:t>
            </a:r>
            <a:endParaRPr sz="2000"/>
          </a:p>
        </p:txBody>
      </p:sp>
      <p:sp>
        <p:nvSpPr>
          <p:cNvPr id="2186" name="Google Shape;2186;p87"/>
          <p:cNvSpPr txBox="1"/>
          <p:nvPr/>
        </p:nvSpPr>
        <p:spPr>
          <a:xfrm>
            <a:off x="19675" y="5595500"/>
            <a:ext cx="7626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Coming soon: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12 Mio Eukaryotic Proteins </a:t>
            </a:r>
            <a:r>
              <a:rPr lang="en">
                <a:solidFill>
                  <a:schemeClr val="dk1"/>
                </a:solidFill>
              </a:rPr>
              <a:t>(TOPAZ) Alexander et al. </a:t>
            </a:r>
            <a:r>
              <a:rPr i="1" lang="en">
                <a:solidFill>
                  <a:schemeClr val="dk1"/>
                </a:solidFill>
              </a:rPr>
              <a:t>biorxiv</a:t>
            </a:r>
            <a:r>
              <a:rPr lang="en">
                <a:solidFill>
                  <a:schemeClr val="dk1"/>
                </a:solidFill>
              </a:rPr>
              <a:t>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11,8 Mio Viral Proteins</a:t>
            </a:r>
            <a:r>
              <a:rPr lang="en">
                <a:solidFill>
                  <a:schemeClr val="dk1"/>
                </a:solidFill>
              </a:rPr>
              <a:t> (MGV) Nayfach et al. </a:t>
            </a:r>
            <a:r>
              <a:rPr i="1" lang="en">
                <a:solidFill>
                  <a:schemeClr val="dk1"/>
                </a:solidFill>
              </a:rPr>
              <a:t>Nature Microbiology,</a:t>
            </a:r>
            <a:r>
              <a:rPr lang="en">
                <a:solidFill>
                  <a:schemeClr val="dk1"/>
                </a:solidFill>
              </a:rPr>
              <a:t>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7.5 Mio Phage Viral Proteins </a:t>
            </a:r>
            <a:r>
              <a:rPr lang="en">
                <a:solidFill>
                  <a:schemeClr val="dk1"/>
                </a:solidFill>
              </a:rPr>
              <a:t>(GPD) Camarillo-Guerrero et al. </a:t>
            </a:r>
            <a:r>
              <a:rPr i="1" lang="en">
                <a:solidFill>
                  <a:schemeClr val="dk1"/>
                </a:solidFill>
              </a:rPr>
              <a:t>Cell</a:t>
            </a:r>
            <a:r>
              <a:rPr lang="en">
                <a:solidFill>
                  <a:schemeClr val="dk1"/>
                </a:solidFill>
              </a:rPr>
              <a:t>, 2021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36 Billion Proteins </a:t>
            </a:r>
            <a:r>
              <a:rPr lang="en">
                <a:solidFill>
                  <a:schemeClr val="dk1"/>
                </a:solidFill>
              </a:rPr>
              <a:t>Metaclust2, unpublished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8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ntended and unintended</a:t>
            </a:r>
            <a:r>
              <a:rPr lang="en"/>
              <a:t> uses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(aka. </a:t>
            </a:r>
            <a:r>
              <a:rPr lang="en"/>
              <a:t>Twitter or Open</a:t>
            </a:r>
            <a:r>
              <a:rPr lang="en"/>
              <a:t> Science)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89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Molecular replacement / Model building</a:t>
            </a:r>
            <a:endParaRPr/>
          </a:p>
        </p:txBody>
      </p:sp>
      <p:pic>
        <p:nvPicPr>
          <p:cNvPr id="2197" name="Google Shape;21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525" y="1204501"/>
            <a:ext cx="4362849" cy="363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038" y="4990151"/>
            <a:ext cx="4405818" cy="171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63604"/>
            <a:ext cx="3794959" cy="14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75" y="4463252"/>
            <a:ext cx="3357800" cy="23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275" y="847151"/>
            <a:ext cx="3234125" cy="21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Google Shape;2206;p90"/>
          <p:cNvPicPr preferRelativeResize="0"/>
          <p:nvPr/>
        </p:nvPicPr>
        <p:blipFill rotWithShape="1">
          <a:blip r:embed="rId3">
            <a:alphaModFix/>
          </a:blip>
          <a:srcRect b="63225" l="0" r="0" t="0"/>
          <a:stretch/>
        </p:blipFill>
        <p:spPr>
          <a:xfrm>
            <a:off x="4608125" y="3417900"/>
            <a:ext cx="3242474" cy="86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538" y="4283075"/>
            <a:ext cx="3469500" cy="205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08" name="Google Shape;2208;p90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predict protein-protein/peptide interactions</a:t>
            </a:r>
            <a:endParaRPr/>
          </a:p>
        </p:txBody>
      </p:sp>
      <p:pic>
        <p:nvPicPr>
          <p:cNvPr id="2209" name="Google Shape;2209;p90"/>
          <p:cNvPicPr preferRelativeResize="0"/>
          <p:nvPr/>
        </p:nvPicPr>
        <p:blipFill rotWithShape="1">
          <a:blip r:embed="rId5">
            <a:alphaModFix/>
          </a:blip>
          <a:srcRect b="61354" l="0" r="0" t="0"/>
          <a:stretch/>
        </p:blipFill>
        <p:spPr>
          <a:xfrm>
            <a:off x="4846873" y="943350"/>
            <a:ext cx="3248025" cy="12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675" y="2173561"/>
            <a:ext cx="4260301" cy="11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90"/>
          <p:cNvPicPr preferRelativeResize="0"/>
          <p:nvPr/>
        </p:nvPicPr>
        <p:blipFill rotWithShape="1">
          <a:blip r:embed="rId7">
            <a:alphaModFix/>
          </a:blip>
          <a:srcRect b="6584" l="8848" r="15001" t="10482"/>
          <a:stretch/>
        </p:blipFill>
        <p:spPr>
          <a:xfrm>
            <a:off x="7096225" y="2408000"/>
            <a:ext cx="2047776" cy="17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90"/>
          <p:cNvSpPr txBox="1"/>
          <p:nvPr/>
        </p:nvSpPr>
        <p:spPr>
          <a:xfrm>
            <a:off x="6048825" y="865825"/>
            <a:ext cx="28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Don't actually need a G-linker!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213" name="Google Shape;2213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919" y="3242803"/>
            <a:ext cx="4463199" cy="10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150" y="4339167"/>
            <a:ext cx="2593200" cy="234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15" name="Google Shape;2215;p90"/>
          <p:cNvPicPr preferRelativeResize="0"/>
          <p:nvPr/>
        </p:nvPicPr>
        <p:blipFill rotWithShape="1">
          <a:blip r:embed="rId10">
            <a:alphaModFix/>
          </a:blip>
          <a:srcRect b="73452" l="0" r="0" t="0"/>
          <a:stretch/>
        </p:blipFill>
        <p:spPr>
          <a:xfrm>
            <a:off x="221125" y="943350"/>
            <a:ext cx="4463201" cy="79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90"/>
          <p:cNvPicPr preferRelativeResize="0"/>
          <p:nvPr/>
        </p:nvPicPr>
        <p:blipFill rotWithShape="1">
          <a:blip r:embed="rId11">
            <a:alphaModFix/>
          </a:blip>
          <a:srcRect b="20969" l="0" r="44233" t="31960"/>
          <a:stretch/>
        </p:blipFill>
        <p:spPr>
          <a:xfrm>
            <a:off x="1746925" y="1594250"/>
            <a:ext cx="2512500" cy="186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17" name="Google Shape;2217;p90"/>
          <p:cNvSpPr txBox="1"/>
          <p:nvPr/>
        </p:nvSpPr>
        <p:spPr>
          <a:xfrm>
            <a:off x="360150" y="2007800"/>
            <a:ext cx="11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G-linker!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18" name="Google Shape;2218;p90"/>
          <p:cNvSpPr txBox="1"/>
          <p:nvPr/>
        </p:nvSpPr>
        <p:spPr>
          <a:xfrm>
            <a:off x="3062725" y="5200700"/>
            <a:ext cx="15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UNK</a:t>
            </a:r>
            <a:r>
              <a:rPr b="1" lang="en">
                <a:solidFill>
                  <a:srgbClr val="FF0000"/>
                </a:solidFill>
              </a:rPr>
              <a:t>-linker!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19" name="Google Shape;2219;p90"/>
          <p:cNvSpPr txBox="1"/>
          <p:nvPr/>
        </p:nvSpPr>
        <p:spPr>
          <a:xfrm>
            <a:off x="5110904" y="6361600"/>
            <a:ext cx="34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Protein-peptide interaction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91"/>
          <p:cNvSpPr txBox="1"/>
          <p:nvPr>
            <p:ph type="title"/>
          </p:nvPr>
        </p:nvSpPr>
        <p:spPr>
          <a:xfrm>
            <a:off x="311700" y="2885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predict protein-protein/peptide interactions</a:t>
            </a:r>
            <a:endParaRPr/>
          </a:p>
        </p:txBody>
      </p:sp>
      <p:pic>
        <p:nvPicPr>
          <p:cNvPr id="2225" name="Google Shape;22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56" y="970650"/>
            <a:ext cx="3133572" cy="216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225" y="983525"/>
            <a:ext cx="2596084" cy="22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01" y="3175309"/>
            <a:ext cx="3524776" cy="2410315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p91"/>
          <p:cNvSpPr txBox="1"/>
          <p:nvPr/>
        </p:nvSpPr>
        <p:spPr>
          <a:xfrm>
            <a:off x="1845423" y="4746600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Cross-spieces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29" name="Google Shape;2229;p91"/>
          <p:cNvSpPr txBox="1"/>
          <p:nvPr/>
        </p:nvSpPr>
        <p:spPr>
          <a:xfrm>
            <a:off x="4530720" y="1639725"/>
            <a:ext cx="21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intertwined dimer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30" name="Google Shape;2230;p91"/>
          <p:cNvSpPr txBox="1"/>
          <p:nvPr/>
        </p:nvSpPr>
        <p:spPr>
          <a:xfrm>
            <a:off x="148056" y="1626857"/>
            <a:ext cx="17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dimer-swap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231" name="Google Shape;2231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6906" y="1161700"/>
            <a:ext cx="2632820" cy="190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6425" y="4663699"/>
            <a:ext cx="4418493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6425" y="3762025"/>
            <a:ext cx="4958238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91"/>
          <p:cNvSpPr txBox="1"/>
          <p:nvPr/>
        </p:nvSpPr>
        <p:spPr>
          <a:xfrm>
            <a:off x="5311852" y="5527800"/>
            <a:ext cx="35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Preprints rolling in...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35" name="Google Shape;2235;p91"/>
          <p:cNvSpPr txBox="1"/>
          <p:nvPr/>
        </p:nvSpPr>
        <p:spPr>
          <a:xfrm>
            <a:off x="7074425" y="2996850"/>
            <a:ext cx="143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consistent w/ biochem data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0" name="Google Shape;22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859" y="3068184"/>
            <a:ext cx="3604903" cy="2617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Google Shape;2241;p92"/>
          <p:cNvSpPr txBox="1"/>
          <p:nvPr>
            <p:ph type="title"/>
          </p:nvPr>
        </p:nvSpPr>
        <p:spPr>
          <a:xfrm>
            <a:off x="311700" y="8609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</a:t>
            </a:r>
            <a:endParaRPr/>
          </a:p>
        </p:txBody>
      </p:sp>
      <p:pic>
        <p:nvPicPr>
          <p:cNvPr id="2242" name="Google Shape;224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00" y="849600"/>
            <a:ext cx="3715634" cy="84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92"/>
          <p:cNvPicPr preferRelativeResize="0"/>
          <p:nvPr/>
        </p:nvPicPr>
        <p:blipFill rotWithShape="1">
          <a:blip r:embed="rId5">
            <a:alphaModFix/>
          </a:blip>
          <a:srcRect b="12165" l="14905" r="9508" t="0"/>
          <a:stretch/>
        </p:blipFill>
        <p:spPr>
          <a:xfrm>
            <a:off x="297312" y="1696579"/>
            <a:ext cx="1874018" cy="2177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9702" y="468600"/>
            <a:ext cx="3749049" cy="846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92"/>
          <p:cNvSpPr txBox="1"/>
          <p:nvPr/>
        </p:nvSpPr>
        <p:spPr>
          <a:xfrm>
            <a:off x="2240247" y="2282574"/>
            <a:ext cx="24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Capturing protein dynamics?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246" name="Google Shape;2246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5626" y="1455772"/>
            <a:ext cx="1314500" cy="133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7" name="Google Shape;2247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400" y="3951500"/>
            <a:ext cx="3451949" cy="25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92"/>
          <p:cNvSpPr txBox="1"/>
          <p:nvPr/>
        </p:nvSpPr>
        <p:spPr>
          <a:xfrm>
            <a:off x="2393047" y="4923849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stability prediction?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249" name="Google Shape;2249;p92"/>
          <p:cNvPicPr preferRelativeResize="0"/>
          <p:nvPr/>
        </p:nvPicPr>
        <p:blipFill rotWithShape="1">
          <a:blip r:embed="rId9">
            <a:alphaModFix/>
          </a:blip>
          <a:srcRect b="42159" l="0" r="0" t="0"/>
          <a:stretch/>
        </p:blipFill>
        <p:spPr>
          <a:xfrm>
            <a:off x="4283850" y="5073303"/>
            <a:ext cx="3949649" cy="16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92"/>
          <p:cNvSpPr txBox="1"/>
          <p:nvPr/>
        </p:nvSpPr>
        <p:spPr>
          <a:xfrm>
            <a:off x="5800483" y="1693574"/>
            <a:ext cx="317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Validate sketchy NMR experiments?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51" name="Google Shape;2251;p92"/>
          <p:cNvSpPr txBox="1"/>
          <p:nvPr/>
        </p:nvSpPr>
        <p:spPr>
          <a:xfrm>
            <a:off x="7808610" y="5016700"/>
            <a:ext cx="6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IDP?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93"/>
          <p:cNvSpPr txBox="1"/>
          <p:nvPr>
            <p:ph type="title"/>
          </p:nvPr>
        </p:nvSpPr>
        <p:spPr>
          <a:xfrm>
            <a:off x="311700" y="212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works in RoseTTAFold</a:t>
            </a:r>
            <a:endParaRPr/>
          </a:p>
        </p:txBody>
      </p:sp>
      <p:pic>
        <p:nvPicPr>
          <p:cNvPr id="2257" name="Google Shape;22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75" y="738267"/>
            <a:ext cx="6463853" cy="5196332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93"/>
          <p:cNvSpPr txBox="1"/>
          <p:nvPr/>
        </p:nvSpPr>
        <p:spPr>
          <a:xfrm>
            <a:off x="185350" y="5934600"/>
            <a:ext cx="785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Accurate prediction of protein structures and interactions using a three-track neural network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https://science.sciencemag.org/content/early/2021/07/19/science.abj8754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9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Intermission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95"/>
          <p:cNvSpPr txBox="1"/>
          <p:nvPr>
            <p:ph type="title"/>
          </p:nvPr>
        </p:nvSpPr>
        <p:spPr>
          <a:xfrm>
            <a:off x="311700" y="297775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Homo-oligomeric predictions</a:t>
            </a:r>
            <a:endParaRPr/>
          </a:p>
        </p:txBody>
      </p:sp>
      <p:pic>
        <p:nvPicPr>
          <p:cNvPr id="2269" name="Google Shape;226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00" y="2310825"/>
            <a:ext cx="4343051" cy="297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300" y="2516975"/>
            <a:ext cx="3568601" cy="25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9"/>
          <p:cNvPicPr preferRelativeResize="0"/>
          <p:nvPr/>
        </p:nvPicPr>
        <p:blipFill rotWithShape="1">
          <a:blip r:embed="rId3">
            <a:alphaModFix/>
          </a:blip>
          <a:srcRect b="0" l="0" r="0" t="45009"/>
          <a:stretch/>
        </p:blipFill>
        <p:spPr>
          <a:xfrm>
            <a:off x="473775" y="2042676"/>
            <a:ext cx="8062198" cy="28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9"/>
          <p:cNvPicPr preferRelativeResize="0"/>
          <p:nvPr/>
        </p:nvPicPr>
        <p:blipFill rotWithShape="1">
          <a:blip r:embed="rId4">
            <a:alphaModFix/>
          </a:blip>
          <a:srcRect b="0" l="0" r="0" t="59329"/>
          <a:stretch/>
        </p:blipFill>
        <p:spPr>
          <a:xfrm>
            <a:off x="649025" y="4990074"/>
            <a:ext cx="7711698" cy="16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9"/>
          <p:cNvPicPr preferRelativeResize="0"/>
          <p:nvPr/>
        </p:nvPicPr>
        <p:blipFill rotWithShape="1">
          <a:blip r:embed="rId4">
            <a:alphaModFix/>
          </a:blip>
          <a:srcRect b="50692" l="0" r="0" t="3422"/>
          <a:stretch/>
        </p:blipFill>
        <p:spPr>
          <a:xfrm>
            <a:off x="649025" y="152400"/>
            <a:ext cx="7711698" cy="181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Surprising</a:t>
            </a:r>
            <a:r>
              <a:rPr lang="en"/>
              <a:t> finding about input MSA</a:t>
            </a:r>
            <a:endParaRPr/>
          </a:p>
        </p:txBody>
      </p:sp>
      <p:sp>
        <p:nvSpPr>
          <p:cNvPr id="2276" name="Google Shape;2276;p9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 </a:t>
            </a:r>
            <a:r>
              <a:rPr b="1" lang="en"/>
              <a:t>NOT</a:t>
            </a:r>
            <a:r>
              <a:rPr lang="en"/>
              <a:t> work: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AAAAAAAAAAAAAaaaaaaaaaaaaa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AAAAAAAAAAAAAaaaaaaaaaaaaa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This works: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AAAAAAAAAAAAAaaaaaaaaaaaaa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AAAAAAAAAAAAA-------------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AAAAAAAAAAAAA-------------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-------------aaaaaaaaaaaaa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-------------aaaaaaaaaaaaa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7" name="Google Shape;2277;p96"/>
          <p:cNvSpPr txBox="1"/>
          <p:nvPr/>
        </p:nvSpPr>
        <p:spPr>
          <a:xfrm>
            <a:off x="4851475" y="2171475"/>
            <a:ext cx="354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The break is introduced by modifying the residue index: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278" name="Google Shape;2278;p96"/>
          <p:cNvPicPr preferRelativeResize="0"/>
          <p:nvPr/>
        </p:nvPicPr>
        <p:blipFill rotWithShape="1">
          <a:blip r:embed="rId3">
            <a:alphaModFix/>
          </a:blip>
          <a:srcRect b="77869" l="0" r="0" t="0"/>
          <a:stretch/>
        </p:blipFill>
        <p:spPr>
          <a:xfrm>
            <a:off x="4487025" y="2859800"/>
            <a:ext cx="4430250" cy="96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893436"/>
            <a:ext cx="4260301" cy="115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as complex can fix details in monomers</a:t>
            </a:r>
            <a:endParaRPr/>
          </a:p>
        </p:txBody>
      </p:sp>
      <p:pic>
        <p:nvPicPr>
          <p:cNvPr id="2285" name="Google Shape;228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50" y="1711160"/>
            <a:ext cx="3684376" cy="34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25" y="1711148"/>
            <a:ext cx="3565337" cy="34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97"/>
          <p:cNvSpPr txBox="1"/>
          <p:nvPr/>
        </p:nvSpPr>
        <p:spPr>
          <a:xfrm>
            <a:off x="1635475" y="5277525"/>
            <a:ext cx="26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pink = monomer model</a:t>
            </a:r>
            <a:endParaRPr/>
          </a:p>
        </p:txBody>
      </p:sp>
      <p:sp>
        <p:nvSpPr>
          <p:cNvPr id="2288" name="Google Shape;2288;p97"/>
          <p:cNvSpPr txBox="1"/>
          <p:nvPr/>
        </p:nvSpPr>
        <p:spPr>
          <a:xfrm>
            <a:off x="4811425" y="5277525"/>
            <a:ext cx="26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</a:t>
            </a:r>
            <a:r>
              <a:rPr lang="en"/>
              <a:t> = homo-dimer model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G-linker can get in the way</a:t>
            </a:r>
            <a:endParaRPr/>
          </a:p>
        </p:txBody>
      </p:sp>
      <p:pic>
        <p:nvPicPr>
          <p:cNvPr id="2294" name="Google Shape;229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37" y="2176825"/>
            <a:ext cx="3516825" cy="305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425" y="1261112"/>
            <a:ext cx="3644202" cy="180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862" y="3188450"/>
            <a:ext cx="2965330" cy="34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98"/>
          <p:cNvSpPr txBox="1"/>
          <p:nvPr/>
        </p:nvSpPr>
        <p:spPr>
          <a:xfrm>
            <a:off x="3995945" y="5955175"/>
            <a:ext cx="21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failed when modelled with G-linker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298" name="Google Shape;2298;p98"/>
          <p:cNvSpPr txBox="1"/>
          <p:nvPr/>
        </p:nvSpPr>
        <p:spPr>
          <a:xfrm>
            <a:off x="1366545" y="5235675"/>
            <a:ext cx="21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no-linker worked!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99"/>
          <p:cNvSpPr txBox="1"/>
          <p:nvPr>
            <p:ph type="title"/>
          </p:nvPr>
        </p:nvSpPr>
        <p:spPr>
          <a:xfrm>
            <a:off x="311700" y="297775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Can determine oligomeric state by looking at Predicted Alignment Error (PAE)?</a:t>
            </a:r>
            <a:endParaRPr sz="3300"/>
          </a:p>
        </p:txBody>
      </p:sp>
      <p:pic>
        <p:nvPicPr>
          <p:cNvPr id="2304" name="Google Shape;2304;p99"/>
          <p:cNvPicPr preferRelativeResize="0"/>
          <p:nvPr/>
        </p:nvPicPr>
        <p:blipFill rotWithShape="1">
          <a:blip r:embed="rId3">
            <a:alphaModFix/>
          </a:blip>
          <a:srcRect b="3362" l="3917" r="3042" t="0"/>
          <a:stretch/>
        </p:blipFill>
        <p:spPr>
          <a:xfrm>
            <a:off x="414600" y="1801075"/>
            <a:ext cx="8417702" cy="431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00"/>
          <p:cNvSpPr txBox="1"/>
          <p:nvPr>
            <p:ph type="title"/>
          </p:nvPr>
        </p:nvSpPr>
        <p:spPr>
          <a:xfrm>
            <a:off x="311700" y="286785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Doesn't always work...</a:t>
            </a:r>
            <a:endParaRPr sz="33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1024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418726" cy="19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0" name="Google Shape;232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1024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1" name="Google Shape;232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137225" cy="17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6" name="Google Shape;232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1024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950475" cy="170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2" name="Google Shape;23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1024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150" y="358050"/>
            <a:ext cx="1967301" cy="171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2141841" cy="19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1024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105"/>
          <p:cNvSpPr txBox="1"/>
          <p:nvPr>
            <p:ph type="title"/>
          </p:nvPr>
        </p:nvSpPr>
        <p:spPr>
          <a:xfrm>
            <a:off x="5789400" y="233500"/>
            <a:ext cx="2881200" cy="10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when given 8 copies, predicted as a homo-8-mer instead homo-6-mer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341" name="Google Shape;234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906100" cy="15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/>
        </p:nvSpPr>
        <p:spPr>
          <a:xfrm>
            <a:off x="475975" y="1996950"/>
            <a:ext cx="1132800" cy="471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endParaRPr/>
          </a:p>
        </p:txBody>
      </p:sp>
      <p:sp>
        <p:nvSpPr>
          <p:cNvPr id="386" name="Google Shape;386;p70"/>
          <p:cNvSpPr txBox="1"/>
          <p:nvPr/>
        </p:nvSpPr>
        <p:spPr>
          <a:xfrm>
            <a:off x="1730350" y="1996950"/>
            <a:ext cx="1132800" cy="1093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</p:txBody>
      </p:sp>
      <p:sp>
        <p:nvSpPr>
          <p:cNvPr id="387" name="Google Shape;387;p70"/>
          <p:cNvSpPr txBox="1"/>
          <p:nvPr/>
        </p:nvSpPr>
        <p:spPr>
          <a:xfrm>
            <a:off x="475975" y="847650"/>
            <a:ext cx="5931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CASP11 (2014) - Typical pipeline</a:t>
            </a:r>
            <a:endParaRPr b="1" sz="2200"/>
          </a:p>
        </p:txBody>
      </p:sp>
      <p:cxnSp>
        <p:nvCxnSpPr>
          <p:cNvPr id="388" name="Google Shape;388;p70"/>
          <p:cNvCxnSpPr>
            <a:stCxn id="385" idx="0"/>
            <a:endCxn id="389" idx="2"/>
          </p:cNvCxnSpPr>
          <p:nvPr/>
        </p:nvCxnSpPr>
        <p:spPr>
          <a:xfrm rot="-5400000">
            <a:off x="1150075" y="1599450"/>
            <a:ext cx="289800" cy="50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70"/>
          <p:cNvSpPr/>
          <p:nvPr/>
        </p:nvSpPr>
        <p:spPr>
          <a:xfrm>
            <a:off x="1547475" y="1488775"/>
            <a:ext cx="436500" cy="436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seq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390" name="Google Shape;390;p70"/>
          <p:cNvCxnSpPr>
            <a:stCxn id="389" idx="6"/>
            <a:endCxn id="386" idx="0"/>
          </p:cNvCxnSpPr>
          <p:nvPr/>
        </p:nvCxnSpPr>
        <p:spPr>
          <a:xfrm>
            <a:off x="1983975" y="1707025"/>
            <a:ext cx="312900" cy="2898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70"/>
          <p:cNvSpPr txBox="1"/>
          <p:nvPr/>
        </p:nvSpPr>
        <p:spPr>
          <a:xfrm>
            <a:off x="5563975" y="875525"/>
            <a:ext cx="3329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MSA = multiple sequence alignment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PSSM = Position-specific-scoring matrix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MRF = Markov Random Field (or Potts model)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92" name="Google Shape;392;p70"/>
          <p:cNvSpPr/>
          <p:nvPr/>
        </p:nvSpPr>
        <p:spPr>
          <a:xfrm>
            <a:off x="595879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70"/>
          <p:cNvSpPr/>
          <p:nvPr/>
        </p:nvSpPr>
        <p:spPr>
          <a:xfrm>
            <a:off x="652271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70"/>
          <p:cNvSpPr/>
          <p:nvPr/>
        </p:nvSpPr>
        <p:spPr>
          <a:xfrm>
            <a:off x="76505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70"/>
          <p:cNvSpPr/>
          <p:nvPr/>
        </p:nvSpPr>
        <p:spPr>
          <a:xfrm>
            <a:off x="821447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70"/>
          <p:cNvSpPr/>
          <p:nvPr/>
        </p:nvSpPr>
        <p:spPr>
          <a:xfrm>
            <a:off x="87783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70"/>
          <p:cNvSpPr/>
          <p:nvPr/>
        </p:nvSpPr>
        <p:spPr>
          <a:xfrm>
            <a:off x="99062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70"/>
          <p:cNvSpPr/>
          <p:nvPr/>
        </p:nvSpPr>
        <p:spPr>
          <a:xfrm>
            <a:off x="1047014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70"/>
          <p:cNvSpPr/>
          <p:nvPr/>
        </p:nvSpPr>
        <p:spPr>
          <a:xfrm>
            <a:off x="115979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70"/>
          <p:cNvSpPr/>
          <p:nvPr/>
        </p:nvSpPr>
        <p:spPr>
          <a:xfrm>
            <a:off x="1216190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70"/>
          <p:cNvSpPr/>
          <p:nvPr/>
        </p:nvSpPr>
        <p:spPr>
          <a:xfrm>
            <a:off x="127258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70"/>
          <p:cNvSpPr/>
          <p:nvPr/>
        </p:nvSpPr>
        <p:spPr>
          <a:xfrm>
            <a:off x="1328973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70"/>
          <p:cNvSpPr/>
          <p:nvPr/>
        </p:nvSpPr>
        <p:spPr>
          <a:xfrm>
            <a:off x="138536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70"/>
          <p:cNvSpPr/>
          <p:nvPr/>
        </p:nvSpPr>
        <p:spPr>
          <a:xfrm>
            <a:off x="708849" y="2336438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70"/>
          <p:cNvSpPr/>
          <p:nvPr/>
        </p:nvSpPr>
        <p:spPr>
          <a:xfrm>
            <a:off x="934230" y="2336438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70"/>
          <p:cNvSpPr/>
          <p:nvPr/>
        </p:nvSpPr>
        <p:spPr>
          <a:xfrm>
            <a:off x="1103406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70"/>
          <p:cNvSpPr/>
          <p:nvPr/>
        </p:nvSpPr>
        <p:spPr>
          <a:xfrm>
            <a:off x="1441757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70"/>
          <p:cNvSpPr/>
          <p:nvPr/>
        </p:nvSpPr>
        <p:spPr>
          <a:xfrm>
            <a:off x="183096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70"/>
          <p:cNvSpPr/>
          <p:nvPr/>
        </p:nvSpPr>
        <p:spPr>
          <a:xfrm>
            <a:off x="188735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70"/>
          <p:cNvSpPr/>
          <p:nvPr/>
        </p:nvSpPr>
        <p:spPr>
          <a:xfrm>
            <a:off x="200014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70"/>
          <p:cNvSpPr/>
          <p:nvPr/>
        </p:nvSpPr>
        <p:spPr>
          <a:xfrm>
            <a:off x="2056534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70"/>
          <p:cNvSpPr/>
          <p:nvPr/>
        </p:nvSpPr>
        <p:spPr>
          <a:xfrm>
            <a:off x="2112926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70"/>
          <p:cNvSpPr/>
          <p:nvPr/>
        </p:nvSpPr>
        <p:spPr>
          <a:xfrm>
            <a:off x="2225710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70"/>
          <p:cNvSpPr/>
          <p:nvPr/>
        </p:nvSpPr>
        <p:spPr>
          <a:xfrm>
            <a:off x="183096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70"/>
          <p:cNvSpPr/>
          <p:nvPr/>
        </p:nvSpPr>
        <p:spPr>
          <a:xfrm>
            <a:off x="188735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70"/>
          <p:cNvSpPr/>
          <p:nvPr/>
        </p:nvSpPr>
        <p:spPr>
          <a:xfrm>
            <a:off x="200014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70"/>
          <p:cNvSpPr/>
          <p:nvPr/>
        </p:nvSpPr>
        <p:spPr>
          <a:xfrm>
            <a:off x="2056534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70"/>
          <p:cNvSpPr/>
          <p:nvPr/>
        </p:nvSpPr>
        <p:spPr>
          <a:xfrm>
            <a:off x="2112926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70"/>
          <p:cNvSpPr/>
          <p:nvPr/>
        </p:nvSpPr>
        <p:spPr>
          <a:xfrm>
            <a:off x="2225710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70"/>
          <p:cNvSpPr/>
          <p:nvPr/>
        </p:nvSpPr>
        <p:spPr>
          <a:xfrm>
            <a:off x="228210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70"/>
          <p:cNvSpPr/>
          <p:nvPr/>
        </p:nvSpPr>
        <p:spPr>
          <a:xfrm>
            <a:off x="2394885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70"/>
          <p:cNvSpPr/>
          <p:nvPr/>
        </p:nvSpPr>
        <p:spPr>
          <a:xfrm>
            <a:off x="245127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70"/>
          <p:cNvSpPr/>
          <p:nvPr/>
        </p:nvSpPr>
        <p:spPr>
          <a:xfrm>
            <a:off x="250766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2564061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70"/>
          <p:cNvSpPr/>
          <p:nvPr/>
        </p:nvSpPr>
        <p:spPr>
          <a:xfrm>
            <a:off x="2620453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70"/>
          <p:cNvSpPr/>
          <p:nvPr/>
        </p:nvSpPr>
        <p:spPr>
          <a:xfrm>
            <a:off x="228210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70"/>
          <p:cNvSpPr/>
          <p:nvPr/>
        </p:nvSpPr>
        <p:spPr>
          <a:xfrm>
            <a:off x="2394885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70"/>
          <p:cNvSpPr/>
          <p:nvPr/>
        </p:nvSpPr>
        <p:spPr>
          <a:xfrm>
            <a:off x="245127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70"/>
          <p:cNvSpPr/>
          <p:nvPr/>
        </p:nvSpPr>
        <p:spPr>
          <a:xfrm>
            <a:off x="250766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70"/>
          <p:cNvSpPr/>
          <p:nvPr/>
        </p:nvSpPr>
        <p:spPr>
          <a:xfrm>
            <a:off x="2564061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70"/>
          <p:cNvSpPr/>
          <p:nvPr/>
        </p:nvSpPr>
        <p:spPr>
          <a:xfrm>
            <a:off x="2620453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70"/>
          <p:cNvSpPr/>
          <p:nvPr/>
        </p:nvSpPr>
        <p:spPr>
          <a:xfrm>
            <a:off x="183096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70"/>
          <p:cNvSpPr/>
          <p:nvPr/>
        </p:nvSpPr>
        <p:spPr>
          <a:xfrm>
            <a:off x="188735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70"/>
          <p:cNvSpPr/>
          <p:nvPr/>
        </p:nvSpPr>
        <p:spPr>
          <a:xfrm>
            <a:off x="200014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70"/>
          <p:cNvSpPr/>
          <p:nvPr/>
        </p:nvSpPr>
        <p:spPr>
          <a:xfrm>
            <a:off x="2056534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70"/>
          <p:cNvSpPr/>
          <p:nvPr/>
        </p:nvSpPr>
        <p:spPr>
          <a:xfrm>
            <a:off x="2112926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70"/>
          <p:cNvSpPr/>
          <p:nvPr/>
        </p:nvSpPr>
        <p:spPr>
          <a:xfrm>
            <a:off x="2225710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70"/>
          <p:cNvSpPr/>
          <p:nvPr/>
        </p:nvSpPr>
        <p:spPr>
          <a:xfrm>
            <a:off x="228210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70"/>
          <p:cNvSpPr/>
          <p:nvPr/>
        </p:nvSpPr>
        <p:spPr>
          <a:xfrm>
            <a:off x="2394885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70"/>
          <p:cNvSpPr/>
          <p:nvPr/>
        </p:nvSpPr>
        <p:spPr>
          <a:xfrm>
            <a:off x="245127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70"/>
          <p:cNvSpPr/>
          <p:nvPr/>
        </p:nvSpPr>
        <p:spPr>
          <a:xfrm>
            <a:off x="250766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70"/>
          <p:cNvSpPr/>
          <p:nvPr/>
        </p:nvSpPr>
        <p:spPr>
          <a:xfrm>
            <a:off x="2564061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70"/>
          <p:cNvSpPr/>
          <p:nvPr/>
        </p:nvSpPr>
        <p:spPr>
          <a:xfrm>
            <a:off x="2620453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70"/>
          <p:cNvSpPr/>
          <p:nvPr/>
        </p:nvSpPr>
        <p:spPr>
          <a:xfrm>
            <a:off x="183096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70"/>
          <p:cNvSpPr/>
          <p:nvPr/>
        </p:nvSpPr>
        <p:spPr>
          <a:xfrm>
            <a:off x="188735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70"/>
          <p:cNvSpPr/>
          <p:nvPr/>
        </p:nvSpPr>
        <p:spPr>
          <a:xfrm>
            <a:off x="200014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70"/>
          <p:cNvSpPr/>
          <p:nvPr/>
        </p:nvSpPr>
        <p:spPr>
          <a:xfrm>
            <a:off x="2056534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70"/>
          <p:cNvSpPr/>
          <p:nvPr/>
        </p:nvSpPr>
        <p:spPr>
          <a:xfrm>
            <a:off x="2112926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70"/>
          <p:cNvSpPr/>
          <p:nvPr/>
        </p:nvSpPr>
        <p:spPr>
          <a:xfrm>
            <a:off x="2225710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0"/>
          <p:cNvSpPr/>
          <p:nvPr/>
        </p:nvSpPr>
        <p:spPr>
          <a:xfrm>
            <a:off x="228210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0"/>
          <p:cNvSpPr/>
          <p:nvPr/>
        </p:nvSpPr>
        <p:spPr>
          <a:xfrm>
            <a:off x="2394885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70"/>
          <p:cNvSpPr/>
          <p:nvPr/>
        </p:nvSpPr>
        <p:spPr>
          <a:xfrm>
            <a:off x="245127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0"/>
          <p:cNvSpPr/>
          <p:nvPr/>
        </p:nvSpPr>
        <p:spPr>
          <a:xfrm>
            <a:off x="250766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70"/>
          <p:cNvSpPr/>
          <p:nvPr/>
        </p:nvSpPr>
        <p:spPr>
          <a:xfrm>
            <a:off x="2564061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0"/>
          <p:cNvSpPr/>
          <p:nvPr/>
        </p:nvSpPr>
        <p:spPr>
          <a:xfrm>
            <a:off x="2620453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70"/>
          <p:cNvSpPr/>
          <p:nvPr/>
        </p:nvSpPr>
        <p:spPr>
          <a:xfrm>
            <a:off x="183096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70"/>
          <p:cNvSpPr/>
          <p:nvPr/>
        </p:nvSpPr>
        <p:spPr>
          <a:xfrm>
            <a:off x="188735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0"/>
          <p:cNvSpPr/>
          <p:nvPr/>
        </p:nvSpPr>
        <p:spPr>
          <a:xfrm>
            <a:off x="200014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70"/>
          <p:cNvSpPr/>
          <p:nvPr/>
        </p:nvSpPr>
        <p:spPr>
          <a:xfrm>
            <a:off x="2056534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70"/>
          <p:cNvSpPr/>
          <p:nvPr/>
        </p:nvSpPr>
        <p:spPr>
          <a:xfrm>
            <a:off x="2112926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70"/>
          <p:cNvSpPr/>
          <p:nvPr/>
        </p:nvSpPr>
        <p:spPr>
          <a:xfrm>
            <a:off x="2225710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70"/>
          <p:cNvSpPr/>
          <p:nvPr/>
        </p:nvSpPr>
        <p:spPr>
          <a:xfrm>
            <a:off x="228210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70"/>
          <p:cNvSpPr/>
          <p:nvPr/>
        </p:nvSpPr>
        <p:spPr>
          <a:xfrm>
            <a:off x="2394885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70"/>
          <p:cNvSpPr/>
          <p:nvPr/>
        </p:nvSpPr>
        <p:spPr>
          <a:xfrm>
            <a:off x="245127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70"/>
          <p:cNvSpPr/>
          <p:nvPr/>
        </p:nvSpPr>
        <p:spPr>
          <a:xfrm>
            <a:off x="250766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70"/>
          <p:cNvSpPr/>
          <p:nvPr/>
        </p:nvSpPr>
        <p:spPr>
          <a:xfrm>
            <a:off x="2564061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70"/>
          <p:cNvSpPr/>
          <p:nvPr/>
        </p:nvSpPr>
        <p:spPr>
          <a:xfrm>
            <a:off x="2620453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0"/>
          <p:cNvSpPr/>
          <p:nvPr/>
        </p:nvSpPr>
        <p:spPr>
          <a:xfrm>
            <a:off x="1943937" y="2467850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0"/>
          <p:cNvSpPr/>
          <p:nvPr/>
        </p:nvSpPr>
        <p:spPr>
          <a:xfrm>
            <a:off x="2169318" y="2467850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0"/>
          <p:cNvSpPr/>
          <p:nvPr/>
        </p:nvSpPr>
        <p:spPr>
          <a:xfrm>
            <a:off x="1943750" y="2567931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70"/>
          <p:cNvSpPr/>
          <p:nvPr/>
        </p:nvSpPr>
        <p:spPr>
          <a:xfrm>
            <a:off x="2169318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70"/>
          <p:cNvSpPr/>
          <p:nvPr/>
        </p:nvSpPr>
        <p:spPr>
          <a:xfrm>
            <a:off x="2338493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0"/>
          <p:cNvSpPr/>
          <p:nvPr/>
        </p:nvSpPr>
        <p:spPr>
          <a:xfrm>
            <a:off x="2338493" y="2567931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0"/>
          <p:cNvSpPr/>
          <p:nvPr/>
        </p:nvSpPr>
        <p:spPr>
          <a:xfrm>
            <a:off x="1943750" y="2668013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70"/>
          <p:cNvSpPr/>
          <p:nvPr/>
        </p:nvSpPr>
        <p:spPr>
          <a:xfrm>
            <a:off x="2169318" y="2668013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70"/>
          <p:cNvSpPr/>
          <p:nvPr/>
        </p:nvSpPr>
        <p:spPr>
          <a:xfrm>
            <a:off x="2338493" y="2668013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70"/>
          <p:cNvSpPr/>
          <p:nvPr/>
        </p:nvSpPr>
        <p:spPr>
          <a:xfrm>
            <a:off x="1943750" y="2768094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70"/>
          <p:cNvSpPr/>
          <p:nvPr/>
        </p:nvSpPr>
        <p:spPr>
          <a:xfrm>
            <a:off x="2169318" y="2768094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70"/>
          <p:cNvSpPr/>
          <p:nvPr/>
        </p:nvSpPr>
        <p:spPr>
          <a:xfrm>
            <a:off x="2338493" y="2768094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70"/>
          <p:cNvSpPr/>
          <p:nvPr/>
        </p:nvSpPr>
        <p:spPr>
          <a:xfrm>
            <a:off x="1943750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0"/>
          <p:cNvSpPr/>
          <p:nvPr/>
        </p:nvSpPr>
        <p:spPr>
          <a:xfrm>
            <a:off x="2169318" y="2868175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0"/>
          <p:cNvSpPr/>
          <p:nvPr/>
        </p:nvSpPr>
        <p:spPr>
          <a:xfrm>
            <a:off x="2338493" y="2868175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0"/>
          <p:cNvSpPr/>
          <p:nvPr/>
        </p:nvSpPr>
        <p:spPr>
          <a:xfrm>
            <a:off x="2676845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70"/>
          <p:cNvSpPr/>
          <p:nvPr/>
        </p:nvSpPr>
        <p:spPr>
          <a:xfrm>
            <a:off x="2676845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70"/>
          <p:cNvSpPr/>
          <p:nvPr/>
        </p:nvSpPr>
        <p:spPr>
          <a:xfrm>
            <a:off x="2676845" y="2668013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70"/>
          <p:cNvSpPr/>
          <p:nvPr/>
        </p:nvSpPr>
        <p:spPr>
          <a:xfrm>
            <a:off x="2676845" y="2768094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0"/>
          <p:cNvSpPr/>
          <p:nvPr/>
        </p:nvSpPr>
        <p:spPr>
          <a:xfrm>
            <a:off x="2676845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10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Hetero-oligomer - Alignments</a:t>
            </a:r>
            <a:endParaRPr/>
          </a:p>
        </p:txBody>
      </p:sp>
      <p:pic>
        <p:nvPicPr>
          <p:cNvPr id="2347" name="Google Shape;234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850" y="346824"/>
            <a:ext cx="3260350" cy="2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p106"/>
          <p:cNvSpPr txBox="1"/>
          <p:nvPr>
            <p:ph idx="1" type="body"/>
          </p:nvPr>
        </p:nvSpPr>
        <p:spPr>
          <a:xfrm>
            <a:off x="311700" y="1536625"/>
            <a:ext cx="4395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AAAAAAAAAAAAABBBBBBBBBBBBB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AAAAAAAAAAAAABBBBBBBBBBBBB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AAAAAAAAAAAAABBBBBBBBBBBBB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AAAAAAAAAAAAABBBBBBBBBBBBB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Often still works!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AAAAAAAAAAAAABBBBBBBBBBBBB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AAAAAAAAAAAAA-------------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AAAAAAAAAAAAA-------------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-------------BBBBBBBBBBBBB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-------------BBBBBBBBBBBBB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49" name="Google Shape;23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23672"/>
            <a:ext cx="3558515" cy="2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p106"/>
          <p:cNvSpPr txBox="1"/>
          <p:nvPr/>
        </p:nvSpPr>
        <p:spPr>
          <a:xfrm>
            <a:off x="5951699" y="6200075"/>
            <a:ext cx="28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unpaired doesn't always work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07"/>
          <p:cNvSpPr txBox="1"/>
          <p:nvPr/>
        </p:nvSpPr>
        <p:spPr>
          <a:xfrm>
            <a:off x="5745575" y="268477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</a:t>
            </a:r>
            <a:endParaRPr/>
          </a:p>
        </p:txBody>
      </p:sp>
      <p:sp>
        <p:nvSpPr>
          <p:cNvPr id="2356" name="Google Shape;2356;p107"/>
          <p:cNvSpPr txBox="1"/>
          <p:nvPr/>
        </p:nvSpPr>
        <p:spPr>
          <a:xfrm>
            <a:off x="475975" y="847650"/>
            <a:ext cx="84984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Alphafold2 - </a:t>
            </a:r>
            <a:r>
              <a:rPr b="1" lang="en" sz="2200">
                <a:solidFill>
                  <a:srgbClr val="FF0000"/>
                </a:solidFill>
              </a:rPr>
              <a:t>Recycling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2357" name="Google Shape;2357;p107"/>
          <p:cNvSpPr txBox="1"/>
          <p:nvPr/>
        </p:nvSpPr>
        <p:spPr>
          <a:xfrm>
            <a:off x="2850200" y="4659825"/>
            <a:ext cx="1058700" cy="4119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</a:t>
            </a:r>
            <a:endParaRPr/>
          </a:p>
        </p:txBody>
      </p:sp>
      <p:grpSp>
        <p:nvGrpSpPr>
          <p:cNvPr id="2358" name="Google Shape;2358;p107"/>
          <p:cNvGrpSpPr/>
          <p:nvPr/>
        </p:nvGrpSpPr>
        <p:grpSpPr>
          <a:xfrm>
            <a:off x="3897613" y="2299400"/>
            <a:ext cx="1274607" cy="1188352"/>
            <a:chOff x="2137718" y="5158900"/>
            <a:chExt cx="520269" cy="485041"/>
          </a:xfrm>
        </p:grpSpPr>
        <p:sp>
          <p:nvSpPr>
            <p:cNvPr id="2359" name="Google Shape;2359;p107"/>
            <p:cNvSpPr/>
            <p:nvPr/>
          </p:nvSpPr>
          <p:spPr>
            <a:xfrm>
              <a:off x="2343609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07"/>
            <p:cNvSpPr/>
            <p:nvPr/>
          </p:nvSpPr>
          <p:spPr>
            <a:xfrm>
              <a:off x="2343609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07"/>
            <p:cNvSpPr/>
            <p:nvPr/>
          </p:nvSpPr>
          <p:spPr>
            <a:xfrm>
              <a:off x="2343609" y="554674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07"/>
            <p:cNvSpPr/>
            <p:nvPr/>
          </p:nvSpPr>
          <p:spPr>
            <a:xfrm>
              <a:off x="2137718" y="526325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07"/>
            <p:cNvSpPr/>
            <p:nvPr/>
          </p:nvSpPr>
          <p:spPr>
            <a:xfrm>
              <a:off x="2137718" y="544336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07"/>
            <p:cNvSpPr/>
            <p:nvPr/>
          </p:nvSpPr>
          <p:spPr>
            <a:xfrm>
              <a:off x="2557187" y="535553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07"/>
            <p:cNvSpPr/>
            <p:nvPr/>
          </p:nvSpPr>
          <p:spPr>
            <a:xfrm>
              <a:off x="2343609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66" name="Google Shape;2366;p107"/>
            <p:cNvCxnSpPr>
              <a:stCxn id="2362" idx="7"/>
              <a:endCxn id="2362" idx="7"/>
            </p:cNvCxnSpPr>
            <p:nvPr/>
          </p:nvCxnSpPr>
          <p:spPr>
            <a:xfrm>
              <a:off x="2223756" y="5277492"/>
              <a:ext cx="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7" name="Google Shape;2367;p107"/>
            <p:cNvCxnSpPr>
              <a:stCxn id="2365" idx="2"/>
              <a:endCxn id="2362" idx="7"/>
            </p:cNvCxnSpPr>
            <p:nvPr/>
          </p:nvCxnSpPr>
          <p:spPr>
            <a:xfrm flipH="1">
              <a:off x="2223609" y="5207500"/>
              <a:ext cx="120000" cy="6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8" name="Google Shape;2368;p107"/>
            <p:cNvCxnSpPr>
              <a:stCxn id="2362" idx="6"/>
              <a:endCxn id="2359" idx="2"/>
            </p:cNvCxnSpPr>
            <p:nvPr/>
          </p:nvCxnSpPr>
          <p:spPr>
            <a:xfrm>
              <a:off x="2238518" y="5311858"/>
              <a:ext cx="105000" cy="24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9" name="Google Shape;2369;p107"/>
            <p:cNvCxnSpPr>
              <a:stCxn id="2359" idx="3"/>
              <a:endCxn id="2363" idx="7"/>
            </p:cNvCxnSpPr>
            <p:nvPr/>
          </p:nvCxnSpPr>
          <p:spPr>
            <a:xfrm flipH="1">
              <a:off x="2223671" y="5371146"/>
              <a:ext cx="134700" cy="86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0" name="Google Shape;2370;p107"/>
            <p:cNvCxnSpPr>
              <a:stCxn id="2362" idx="5"/>
              <a:endCxn id="2360" idx="1"/>
            </p:cNvCxnSpPr>
            <p:nvPr/>
          </p:nvCxnSpPr>
          <p:spPr>
            <a:xfrm>
              <a:off x="2223756" y="5346223"/>
              <a:ext cx="134700" cy="85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1" name="Google Shape;2371;p107"/>
            <p:cNvCxnSpPr>
              <a:stCxn id="2363" idx="6"/>
              <a:endCxn id="2360" idx="2"/>
            </p:cNvCxnSpPr>
            <p:nvPr/>
          </p:nvCxnSpPr>
          <p:spPr>
            <a:xfrm flipH="1" rot="10800000">
              <a:off x="2238518" y="5466168"/>
              <a:ext cx="105000" cy="25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2" name="Google Shape;2372;p107"/>
            <p:cNvCxnSpPr>
              <a:stCxn id="2363" idx="5"/>
              <a:endCxn id="2361" idx="2"/>
            </p:cNvCxnSpPr>
            <p:nvPr/>
          </p:nvCxnSpPr>
          <p:spPr>
            <a:xfrm>
              <a:off x="2223756" y="5526333"/>
              <a:ext cx="120000" cy="690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3" name="Google Shape;2373;p107"/>
            <p:cNvCxnSpPr>
              <a:stCxn id="2365" idx="6"/>
              <a:endCxn id="2364" idx="1"/>
            </p:cNvCxnSpPr>
            <p:nvPr/>
          </p:nvCxnSpPr>
          <p:spPr>
            <a:xfrm>
              <a:off x="2444409" y="5207500"/>
              <a:ext cx="127500" cy="162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4" name="Google Shape;2374;p107"/>
            <p:cNvCxnSpPr>
              <a:stCxn id="2359" idx="6"/>
              <a:endCxn id="2364" idx="2"/>
            </p:cNvCxnSpPr>
            <p:nvPr/>
          </p:nvCxnSpPr>
          <p:spPr>
            <a:xfrm>
              <a:off x="2444409" y="5336780"/>
              <a:ext cx="112800" cy="67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5" name="Google Shape;2375;p107"/>
            <p:cNvCxnSpPr>
              <a:stCxn id="2360" idx="6"/>
              <a:endCxn id="2364" idx="2"/>
            </p:cNvCxnSpPr>
            <p:nvPr/>
          </p:nvCxnSpPr>
          <p:spPr>
            <a:xfrm flipH="1" rot="10800000">
              <a:off x="2444409" y="5404261"/>
              <a:ext cx="112800" cy="61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6" name="Google Shape;2376;p107"/>
            <p:cNvCxnSpPr>
              <a:stCxn id="2361" idx="6"/>
              <a:endCxn id="2364" idx="3"/>
            </p:cNvCxnSpPr>
            <p:nvPr/>
          </p:nvCxnSpPr>
          <p:spPr>
            <a:xfrm flipH="1" rot="10800000">
              <a:off x="2444409" y="5438441"/>
              <a:ext cx="127500" cy="156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377" name="Google Shape;2377;p107"/>
          <p:cNvCxnSpPr>
            <a:stCxn id="2364" idx="6"/>
            <a:endCxn id="2355" idx="1"/>
          </p:cNvCxnSpPr>
          <p:nvPr/>
        </p:nvCxnSpPr>
        <p:spPr>
          <a:xfrm flipH="1" rot="10800000">
            <a:off x="5172220" y="2890635"/>
            <a:ext cx="573300" cy="96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8" name="Google Shape;2378;p107"/>
          <p:cNvSpPr/>
          <p:nvPr/>
        </p:nvSpPr>
        <p:spPr>
          <a:xfrm>
            <a:off x="2078500" y="4647525"/>
            <a:ext cx="436500" cy="436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pdb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2379" name="Google Shape;2379;p107"/>
          <p:cNvCxnSpPr>
            <a:stCxn id="2380" idx="3"/>
            <a:endCxn id="2362" idx="2"/>
          </p:cNvCxnSpPr>
          <p:nvPr/>
        </p:nvCxnSpPr>
        <p:spPr>
          <a:xfrm>
            <a:off x="2863150" y="2543700"/>
            <a:ext cx="1034400" cy="1305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1" name="Google Shape;2381;p107"/>
          <p:cNvCxnSpPr>
            <a:stCxn id="2382" idx="2"/>
            <a:endCxn id="2378" idx="0"/>
          </p:cNvCxnSpPr>
          <p:nvPr/>
        </p:nvCxnSpPr>
        <p:spPr>
          <a:xfrm>
            <a:off x="2296750" y="3782500"/>
            <a:ext cx="0" cy="864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3" name="Google Shape;2383;p107"/>
          <p:cNvCxnSpPr>
            <a:stCxn id="2378" idx="6"/>
            <a:endCxn id="2357" idx="1"/>
          </p:cNvCxnSpPr>
          <p:nvPr/>
        </p:nvCxnSpPr>
        <p:spPr>
          <a:xfrm>
            <a:off x="2515000" y="4865775"/>
            <a:ext cx="3351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4" name="Google Shape;2384;p107"/>
          <p:cNvSpPr txBox="1"/>
          <p:nvPr/>
        </p:nvSpPr>
        <p:spPr>
          <a:xfrm>
            <a:off x="475975" y="1996950"/>
            <a:ext cx="1132800" cy="471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endParaRPr/>
          </a:p>
        </p:txBody>
      </p:sp>
      <p:sp>
        <p:nvSpPr>
          <p:cNvPr id="2380" name="Google Shape;2380;p107"/>
          <p:cNvSpPr txBox="1"/>
          <p:nvPr/>
        </p:nvSpPr>
        <p:spPr>
          <a:xfrm>
            <a:off x="1730350" y="1996950"/>
            <a:ext cx="1132800" cy="1093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</p:txBody>
      </p:sp>
      <p:sp>
        <p:nvSpPr>
          <p:cNvPr id="2382" name="Google Shape;2382;p107"/>
          <p:cNvSpPr txBox="1"/>
          <p:nvPr/>
        </p:nvSpPr>
        <p:spPr>
          <a:xfrm>
            <a:off x="1730350" y="3311500"/>
            <a:ext cx="1132800" cy="471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PSSM</a:t>
            </a:r>
            <a:endParaRPr/>
          </a:p>
        </p:txBody>
      </p:sp>
      <p:cxnSp>
        <p:nvCxnSpPr>
          <p:cNvPr id="2385" name="Google Shape;2385;p107"/>
          <p:cNvCxnSpPr>
            <a:stCxn id="2380" idx="2"/>
            <a:endCxn id="2382" idx="0"/>
          </p:cNvCxnSpPr>
          <p:nvPr/>
        </p:nvCxnSpPr>
        <p:spPr>
          <a:xfrm>
            <a:off x="2296750" y="3090450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6" name="Google Shape;2386;p107"/>
          <p:cNvCxnSpPr>
            <a:stCxn id="2384" idx="0"/>
            <a:endCxn id="2387" idx="2"/>
          </p:cNvCxnSpPr>
          <p:nvPr/>
        </p:nvCxnSpPr>
        <p:spPr>
          <a:xfrm rot="-5400000">
            <a:off x="1150075" y="1599450"/>
            <a:ext cx="289800" cy="50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7" name="Google Shape;2387;p107"/>
          <p:cNvSpPr/>
          <p:nvPr/>
        </p:nvSpPr>
        <p:spPr>
          <a:xfrm>
            <a:off x="1547475" y="1488775"/>
            <a:ext cx="436500" cy="436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seq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2388" name="Google Shape;2388;p107"/>
          <p:cNvCxnSpPr>
            <a:stCxn id="2387" idx="6"/>
            <a:endCxn id="2380" idx="0"/>
          </p:cNvCxnSpPr>
          <p:nvPr/>
        </p:nvCxnSpPr>
        <p:spPr>
          <a:xfrm>
            <a:off x="1983975" y="1707025"/>
            <a:ext cx="312900" cy="2898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9" name="Google Shape;2389;p107"/>
          <p:cNvSpPr/>
          <p:nvPr/>
        </p:nvSpPr>
        <p:spPr>
          <a:xfrm>
            <a:off x="595879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p107"/>
          <p:cNvSpPr/>
          <p:nvPr/>
        </p:nvSpPr>
        <p:spPr>
          <a:xfrm>
            <a:off x="652271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p107"/>
          <p:cNvSpPr/>
          <p:nvPr/>
        </p:nvSpPr>
        <p:spPr>
          <a:xfrm>
            <a:off x="76505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107"/>
          <p:cNvSpPr/>
          <p:nvPr/>
        </p:nvSpPr>
        <p:spPr>
          <a:xfrm>
            <a:off x="821447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p107"/>
          <p:cNvSpPr/>
          <p:nvPr/>
        </p:nvSpPr>
        <p:spPr>
          <a:xfrm>
            <a:off x="87783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107"/>
          <p:cNvSpPr/>
          <p:nvPr/>
        </p:nvSpPr>
        <p:spPr>
          <a:xfrm>
            <a:off x="99062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107"/>
          <p:cNvSpPr/>
          <p:nvPr/>
        </p:nvSpPr>
        <p:spPr>
          <a:xfrm>
            <a:off x="1047014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p107"/>
          <p:cNvSpPr/>
          <p:nvPr/>
        </p:nvSpPr>
        <p:spPr>
          <a:xfrm>
            <a:off x="115979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107"/>
          <p:cNvSpPr/>
          <p:nvPr/>
        </p:nvSpPr>
        <p:spPr>
          <a:xfrm>
            <a:off x="1216190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107"/>
          <p:cNvSpPr/>
          <p:nvPr/>
        </p:nvSpPr>
        <p:spPr>
          <a:xfrm>
            <a:off x="127258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107"/>
          <p:cNvSpPr/>
          <p:nvPr/>
        </p:nvSpPr>
        <p:spPr>
          <a:xfrm>
            <a:off x="1328973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107"/>
          <p:cNvSpPr/>
          <p:nvPr/>
        </p:nvSpPr>
        <p:spPr>
          <a:xfrm>
            <a:off x="138536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p107"/>
          <p:cNvSpPr/>
          <p:nvPr/>
        </p:nvSpPr>
        <p:spPr>
          <a:xfrm>
            <a:off x="708849" y="2336438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107"/>
          <p:cNvSpPr/>
          <p:nvPr/>
        </p:nvSpPr>
        <p:spPr>
          <a:xfrm>
            <a:off x="934230" y="2336438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107"/>
          <p:cNvSpPr/>
          <p:nvPr/>
        </p:nvSpPr>
        <p:spPr>
          <a:xfrm>
            <a:off x="1103406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107"/>
          <p:cNvSpPr/>
          <p:nvPr/>
        </p:nvSpPr>
        <p:spPr>
          <a:xfrm>
            <a:off x="1441757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107"/>
          <p:cNvSpPr/>
          <p:nvPr/>
        </p:nvSpPr>
        <p:spPr>
          <a:xfrm>
            <a:off x="1831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07"/>
          <p:cNvSpPr/>
          <p:nvPr/>
        </p:nvSpPr>
        <p:spPr>
          <a:xfrm>
            <a:off x="1887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107"/>
          <p:cNvSpPr/>
          <p:nvPr/>
        </p:nvSpPr>
        <p:spPr>
          <a:xfrm>
            <a:off x="2000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107"/>
          <p:cNvSpPr/>
          <p:nvPr/>
        </p:nvSpPr>
        <p:spPr>
          <a:xfrm>
            <a:off x="2056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107"/>
          <p:cNvSpPr/>
          <p:nvPr/>
        </p:nvSpPr>
        <p:spPr>
          <a:xfrm>
            <a:off x="2113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107"/>
          <p:cNvSpPr/>
          <p:nvPr/>
        </p:nvSpPr>
        <p:spPr>
          <a:xfrm>
            <a:off x="2226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1" name="Google Shape;2411;p107"/>
          <p:cNvSpPr/>
          <p:nvPr/>
        </p:nvSpPr>
        <p:spPr>
          <a:xfrm>
            <a:off x="2282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p107"/>
          <p:cNvSpPr/>
          <p:nvPr/>
        </p:nvSpPr>
        <p:spPr>
          <a:xfrm>
            <a:off x="2395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3" name="Google Shape;2413;p107"/>
          <p:cNvSpPr/>
          <p:nvPr/>
        </p:nvSpPr>
        <p:spPr>
          <a:xfrm>
            <a:off x="2451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4" name="Google Shape;2414;p107"/>
          <p:cNvSpPr/>
          <p:nvPr/>
        </p:nvSpPr>
        <p:spPr>
          <a:xfrm>
            <a:off x="2508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5" name="Google Shape;2415;p107"/>
          <p:cNvSpPr/>
          <p:nvPr/>
        </p:nvSpPr>
        <p:spPr>
          <a:xfrm>
            <a:off x="2564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107"/>
          <p:cNvSpPr/>
          <p:nvPr/>
        </p:nvSpPr>
        <p:spPr>
          <a:xfrm>
            <a:off x="2621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107"/>
          <p:cNvSpPr/>
          <p:nvPr/>
        </p:nvSpPr>
        <p:spPr>
          <a:xfrm>
            <a:off x="1944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Google Shape;2418;p107"/>
          <p:cNvSpPr/>
          <p:nvPr/>
        </p:nvSpPr>
        <p:spPr>
          <a:xfrm>
            <a:off x="2169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9" name="Google Shape;2419;p107"/>
          <p:cNvSpPr/>
          <p:nvPr/>
        </p:nvSpPr>
        <p:spPr>
          <a:xfrm>
            <a:off x="2677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107"/>
          <p:cNvSpPr/>
          <p:nvPr/>
        </p:nvSpPr>
        <p:spPr>
          <a:xfrm>
            <a:off x="2169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1" name="Google Shape;2421;p107"/>
          <p:cNvSpPr/>
          <p:nvPr/>
        </p:nvSpPr>
        <p:spPr>
          <a:xfrm>
            <a:off x="2338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107"/>
          <p:cNvSpPr/>
          <p:nvPr/>
        </p:nvSpPr>
        <p:spPr>
          <a:xfrm>
            <a:off x="2338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107"/>
          <p:cNvSpPr/>
          <p:nvPr/>
        </p:nvSpPr>
        <p:spPr>
          <a:xfrm>
            <a:off x="2677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107"/>
          <p:cNvSpPr/>
          <p:nvPr/>
        </p:nvSpPr>
        <p:spPr>
          <a:xfrm>
            <a:off x="1830599" y="3648434"/>
            <a:ext cx="903000" cy="8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107"/>
          <p:cNvSpPr/>
          <p:nvPr/>
        </p:nvSpPr>
        <p:spPr>
          <a:xfrm>
            <a:off x="183096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107"/>
          <p:cNvSpPr/>
          <p:nvPr/>
        </p:nvSpPr>
        <p:spPr>
          <a:xfrm>
            <a:off x="188735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107"/>
          <p:cNvSpPr/>
          <p:nvPr/>
        </p:nvSpPr>
        <p:spPr>
          <a:xfrm>
            <a:off x="200014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107"/>
          <p:cNvSpPr/>
          <p:nvPr/>
        </p:nvSpPr>
        <p:spPr>
          <a:xfrm>
            <a:off x="2056534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07"/>
          <p:cNvSpPr/>
          <p:nvPr/>
        </p:nvSpPr>
        <p:spPr>
          <a:xfrm>
            <a:off x="2112926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107"/>
          <p:cNvSpPr/>
          <p:nvPr/>
        </p:nvSpPr>
        <p:spPr>
          <a:xfrm>
            <a:off x="2225710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107"/>
          <p:cNvSpPr/>
          <p:nvPr/>
        </p:nvSpPr>
        <p:spPr>
          <a:xfrm>
            <a:off x="183096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107"/>
          <p:cNvSpPr/>
          <p:nvPr/>
        </p:nvSpPr>
        <p:spPr>
          <a:xfrm>
            <a:off x="188735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3" name="Google Shape;2433;p107"/>
          <p:cNvSpPr/>
          <p:nvPr/>
        </p:nvSpPr>
        <p:spPr>
          <a:xfrm>
            <a:off x="200014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p107"/>
          <p:cNvSpPr/>
          <p:nvPr/>
        </p:nvSpPr>
        <p:spPr>
          <a:xfrm>
            <a:off x="2056534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p107"/>
          <p:cNvSpPr/>
          <p:nvPr/>
        </p:nvSpPr>
        <p:spPr>
          <a:xfrm>
            <a:off x="2112926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p107"/>
          <p:cNvSpPr/>
          <p:nvPr/>
        </p:nvSpPr>
        <p:spPr>
          <a:xfrm>
            <a:off x="2225710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p107"/>
          <p:cNvSpPr/>
          <p:nvPr/>
        </p:nvSpPr>
        <p:spPr>
          <a:xfrm>
            <a:off x="228210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Google Shape;2438;p107"/>
          <p:cNvSpPr/>
          <p:nvPr/>
        </p:nvSpPr>
        <p:spPr>
          <a:xfrm>
            <a:off x="2394885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9" name="Google Shape;2439;p107"/>
          <p:cNvSpPr/>
          <p:nvPr/>
        </p:nvSpPr>
        <p:spPr>
          <a:xfrm>
            <a:off x="245127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Google Shape;2440;p107"/>
          <p:cNvSpPr/>
          <p:nvPr/>
        </p:nvSpPr>
        <p:spPr>
          <a:xfrm>
            <a:off x="250766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Google Shape;2441;p107"/>
          <p:cNvSpPr/>
          <p:nvPr/>
        </p:nvSpPr>
        <p:spPr>
          <a:xfrm>
            <a:off x="2564061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107"/>
          <p:cNvSpPr/>
          <p:nvPr/>
        </p:nvSpPr>
        <p:spPr>
          <a:xfrm>
            <a:off x="2620453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Google Shape;2443;p107"/>
          <p:cNvSpPr/>
          <p:nvPr/>
        </p:nvSpPr>
        <p:spPr>
          <a:xfrm>
            <a:off x="228210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107"/>
          <p:cNvSpPr/>
          <p:nvPr/>
        </p:nvSpPr>
        <p:spPr>
          <a:xfrm>
            <a:off x="2394885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p107"/>
          <p:cNvSpPr/>
          <p:nvPr/>
        </p:nvSpPr>
        <p:spPr>
          <a:xfrm>
            <a:off x="245127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Google Shape;2446;p107"/>
          <p:cNvSpPr/>
          <p:nvPr/>
        </p:nvSpPr>
        <p:spPr>
          <a:xfrm>
            <a:off x="250766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107"/>
          <p:cNvSpPr/>
          <p:nvPr/>
        </p:nvSpPr>
        <p:spPr>
          <a:xfrm>
            <a:off x="2564061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107"/>
          <p:cNvSpPr/>
          <p:nvPr/>
        </p:nvSpPr>
        <p:spPr>
          <a:xfrm>
            <a:off x="2620453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107"/>
          <p:cNvSpPr/>
          <p:nvPr/>
        </p:nvSpPr>
        <p:spPr>
          <a:xfrm>
            <a:off x="183096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107"/>
          <p:cNvSpPr/>
          <p:nvPr/>
        </p:nvSpPr>
        <p:spPr>
          <a:xfrm>
            <a:off x="188735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Google Shape;2451;p107"/>
          <p:cNvSpPr/>
          <p:nvPr/>
        </p:nvSpPr>
        <p:spPr>
          <a:xfrm>
            <a:off x="200014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Google Shape;2452;p107"/>
          <p:cNvSpPr/>
          <p:nvPr/>
        </p:nvSpPr>
        <p:spPr>
          <a:xfrm>
            <a:off x="2056534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Google Shape;2453;p107"/>
          <p:cNvSpPr/>
          <p:nvPr/>
        </p:nvSpPr>
        <p:spPr>
          <a:xfrm>
            <a:off x="2112926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Google Shape;2454;p107"/>
          <p:cNvSpPr/>
          <p:nvPr/>
        </p:nvSpPr>
        <p:spPr>
          <a:xfrm>
            <a:off x="2225710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107"/>
          <p:cNvSpPr/>
          <p:nvPr/>
        </p:nvSpPr>
        <p:spPr>
          <a:xfrm>
            <a:off x="228210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6" name="Google Shape;2456;p107"/>
          <p:cNvSpPr/>
          <p:nvPr/>
        </p:nvSpPr>
        <p:spPr>
          <a:xfrm>
            <a:off x="2394885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107"/>
          <p:cNvSpPr/>
          <p:nvPr/>
        </p:nvSpPr>
        <p:spPr>
          <a:xfrm>
            <a:off x="245127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Google Shape;2458;p107"/>
          <p:cNvSpPr/>
          <p:nvPr/>
        </p:nvSpPr>
        <p:spPr>
          <a:xfrm>
            <a:off x="250766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9" name="Google Shape;2459;p107"/>
          <p:cNvSpPr/>
          <p:nvPr/>
        </p:nvSpPr>
        <p:spPr>
          <a:xfrm>
            <a:off x="2564061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0" name="Google Shape;2460;p107"/>
          <p:cNvSpPr/>
          <p:nvPr/>
        </p:nvSpPr>
        <p:spPr>
          <a:xfrm>
            <a:off x="2620453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107"/>
          <p:cNvSpPr/>
          <p:nvPr/>
        </p:nvSpPr>
        <p:spPr>
          <a:xfrm>
            <a:off x="183096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107"/>
          <p:cNvSpPr/>
          <p:nvPr/>
        </p:nvSpPr>
        <p:spPr>
          <a:xfrm>
            <a:off x="188735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107"/>
          <p:cNvSpPr/>
          <p:nvPr/>
        </p:nvSpPr>
        <p:spPr>
          <a:xfrm>
            <a:off x="200014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4" name="Google Shape;2464;p107"/>
          <p:cNvSpPr/>
          <p:nvPr/>
        </p:nvSpPr>
        <p:spPr>
          <a:xfrm>
            <a:off x="2056534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07"/>
          <p:cNvSpPr/>
          <p:nvPr/>
        </p:nvSpPr>
        <p:spPr>
          <a:xfrm>
            <a:off x="2112926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p107"/>
          <p:cNvSpPr/>
          <p:nvPr/>
        </p:nvSpPr>
        <p:spPr>
          <a:xfrm>
            <a:off x="2225710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Google Shape;2467;p107"/>
          <p:cNvSpPr/>
          <p:nvPr/>
        </p:nvSpPr>
        <p:spPr>
          <a:xfrm>
            <a:off x="228210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Google Shape;2468;p107"/>
          <p:cNvSpPr/>
          <p:nvPr/>
        </p:nvSpPr>
        <p:spPr>
          <a:xfrm>
            <a:off x="2394885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9" name="Google Shape;2469;p107"/>
          <p:cNvSpPr/>
          <p:nvPr/>
        </p:nvSpPr>
        <p:spPr>
          <a:xfrm>
            <a:off x="245127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p107"/>
          <p:cNvSpPr/>
          <p:nvPr/>
        </p:nvSpPr>
        <p:spPr>
          <a:xfrm>
            <a:off x="250766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1" name="Google Shape;2471;p107"/>
          <p:cNvSpPr/>
          <p:nvPr/>
        </p:nvSpPr>
        <p:spPr>
          <a:xfrm>
            <a:off x="2564061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2" name="Google Shape;2472;p107"/>
          <p:cNvSpPr/>
          <p:nvPr/>
        </p:nvSpPr>
        <p:spPr>
          <a:xfrm>
            <a:off x="2620453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p107"/>
          <p:cNvSpPr/>
          <p:nvPr/>
        </p:nvSpPr>
        <p:spPr>
          <a:xfrm>
            <a:off x="183096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4" name="Google Shape;2474;p107"/>
          <p:cNvSpPr/>
          <p:nvPr/>
        </p:nvSpPr>
        <p:spPr>
          <a:xfrm>
            <a:off x="188735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p107"/>
          <p:cNvSpPr/>
          <p:nvPr/>
        </p:nvSpPr>
        <p:spPr>
          <a:xfrm>
            <a:off x="200014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p107"/>
          <p:cNvSpPr/>
          <p:nvPr/>
        </p:nvSpPr>
        <p:spPr>
          <a:xfrm>
            <a:off x="2056534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7" name="Google Shape;2477;p107"/>
          <p:cNvSpPr/>
          <p:nvPr/>
        </p:nvSpPr>
        <p:spPr>
          <a:xfrm>
            <a:off x="2112926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8" name="Google Shape;2478;p107"/>
          <p:cNvSpPr/>
          <p:nvPr/>
        </p:nvSpPr>
        <p:spPr>
          <a:xfrm>
            <a:off x="2225710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p107"/>
          <p:cNvSpPr/>
          <p:nvPr/>
        </p:nvSpPr>
        <p:spPr>
          <a:xfrm>
            <a:off x="228210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0" name="Google Shape;2480;p107"/>
          <p:cNvSpPr/>
          <p:nvPr/>
        </p:nvSpPr>
        <p:spPr>
          <a:xfrm>
            <a:off x="2394885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1" name="Google Shape;2481;p107"/>
          <p:cNvSpPr/>
          <p:nvPr/>
        </p:nvSpPr>
        <p:spPr>
          <a:xfrm>
            <a:off x="245127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2" name="Google Shape;2482;p107"/>
          <p:cNvSpPr/>
          <p:nvPr/>
        </p:nvSpPr>
        <p:spPr>
          <a:xfrm>
            <a:off x="250766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3" name="Google Shape;2483;p107"/>
          <p:cNvSpPr/>
          <p:nvPr/>
        </p:nvSpPr>
        <p:spPr>
          <a:xfrm>
            <a:off x="2564061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4" name="Google Shape;2484;p107"/>
          <p:cNvSpPr/>
          <p:nvPr/>
        </p:nvSpPr>
        <p:spPr>
          <a:xfrm>
            <a:off x="2620453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p107"/>
          <p:cNvSpPr/>
          <p:nvPr/>
        </p:nvSpPr>
        <p:spPr>
          <a:xfrm>
            <a:off x="1943937" y="2467850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6" name="Google Shape;2486;p107"/>
          <p:cNvSpPr/>
          <p:nvPr/>
        </p:nvSpPr>
        <p:spPr>
          <a:xfrm>
            <a:off x="2169318" y="2467850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7" name="Google Shape;2487;p107"/>
          <p:cNvSpPr/>
          <p:nvPr/>
        </p:nvSpPr>
        <p:spPr>
          <a:xfrm>
            <a:off x="1943750" y="2567931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8" name="Google Shape;2488;p107"/>
          <p:cNvSpPr/>
          <p:nvPr/>
        </p:nvSpPr>
        <p:spPr>
          <a:xfrm>
            <a:off x="2169318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107"/>
          <p:cNvSpPr/>
          <p:nvPr/>
        </p:nvSpPr>
        <p:spPr>
          <a:xfrm>
            <a:off x="2338493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0" name="Google Shape;2490;p107"/>
          <p:cNvSpPr/>
          <p:nvPr/>
        </p:nvSpPr>
        <p:spPr>
          <a:xfrm>
            <a:off x="2338493" y="2567931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1" name="Google Shape;2491;p107"/>
          <p:cNvSpPr/>
          <p:nvPr/>
        </p:nvSpPr>
        <p:spPr>
          <a:xfrm>
            <a:off x="1943750" y="2668013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107"/>
          <p:cNvSpPr/>
          <p:nvPr/>
        </p:nvSpPr>
        <p:spPr>
          <a:xfrm>
            <a:off x="2169318" y="2668013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3" name="Google Shape;2493;p107"/>
          <p:cNvSpPr/>
          <p:nvPr/>
        </p:nvSpPr>
        <p:spPr>
          <a:xfrm>
            <a:off x="2338493" y="2668013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4" name="Google Shape;2494;p107"/>
          <p:cNvSpPr/>
          <p:nvPr/>
        </p:nvSpPr>
        <p:spPr>
          <a:xfrm>
            <a:off x="1943750" y="2768094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5" name="Google Shape;2495;p107"/>
          <p:cNvSpPr/>
          <p:nvPr/>
        </p:nvSpPr>
        <p:spPr>
          <a:xfrm>
            <a:off x="2169318" y="2768094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Google Shape;2496;p107"/>
          <p:cNvSpPr/>
          <p:nvPr/>
        </p:nvSpPr>
        <p:spPr>
          <a:xfrm>
            <a:off x="2338493" y="2768094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7" name="Google Shape;2497;p107"/>
          <p:cNvSpPr/>
          <p:nvPr/>
        </p:nvSpPr>
        <p:spPr>
          <a:xfrm>
            <a:off x="1943750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p107"/>
          <p:cNvSpPr/>
          <p:nvPr/>
        </p:nvSpPr>
        <p:spPr>
          <a:xfrm>
            <a:off x="2169318" y="2868175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9" name="Google Shape;2499;p107"/>
          <p:cNvSpPr/>
          <p:nvPr/>
        </p:nvSpPr>
        <p:spPr>
          <a:xfrm>
            <a:off x="2338493" y="2868175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0" name="Google Shape;2500;p107"/>
          <p:cNvSpPr/>
          <p:nvPr/>
        </p:nvSpPr>
        <p:spPr>
          <a:xfrm>
            <a:off x="2676845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1" name="Google Shape;2501;p107"/>
          <p:cNvSpPr/>
          <p:nvPr/>
        </p:nvSpPr>
        <p:spPr>
          <a:xfrm>
            <a:off x="2676845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107"/>
          <p:cNvSpPr/>
          <p:nvPr/>
        </p:nvSpPr>
        <p:spPr>
          <a:xfrm>
            <a:off x="2676845" y="2668013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107"/>
          <p:cNvSpPr/>
          <p:nvPr/>
        </p:nvSpPr>
        <p:spPr>
          <a:xfrm>
            <a:off x="2676845" y="2768094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107"/>
          <p:cNvSpPr/>
          <p:nvPr/>
        </p:nvSpPr>
        <p:spPr>
          <a:xfrm>
            <a:off x="2676845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5" name="Google Shape;2505;p107"/>
          <p:cNvGrpSpPr/>
          <p:nvPr/>
        </p:nvGrpSpPr>
        <p:grpSpPr>
          <a:xfrm>
            <a:off x="6716870" y="2606037"/>
            <a:ext cx="810020" cy="580673"/>
            <a:chOff x="2172642" y="5158900"/>
            <a:chExt cx="496305" cy="355761"/>
          </a:xfrm>
        </p:grpSpPr>
        <p:sp>
          <p:nvSpPr>
            <p:cNvPr id="2506" name="Google Shape;2506;p107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07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07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07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0" name="Google Shape;2510;p107"/>
            <p:cNvCxnSpPr>
              <a:stCxn id="2508" idx="7"/>
              <a:endCxn id="2508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1" name="Google Shape;2511;p107"/>
            <p:cNvCxnSpPr>
              <a:stCxn id="2512" idx="2"/>
              <a:endCxn id="2508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3" name="Google Shape;2513;p107"/>
            <p:cNvCxnSpPr>
              <a:stCxn id="2508" idx="6"/>
              <a:endCxn id="2506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4" name="Google Shape;2514;p107"/>
            <p:cNvCxnSpPr>
              <a:stCxn id="2508" idx="5"/>
              <a:endCxn id="2507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5" name="Google Shape;2515;p107"/>
            <p:cNvCxnSpPr>
              <a:stCxn id="2512" idx="6"/>
              <a:endCxn id="2509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6" name="Google Shape;2516;p107"/>
            <p:cNvCxnSpPr>
              <a:stCxn id="2506" idx="6"/>
              <a:endCxn id="2509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7" name="Google Shape;2517;p107"/>
            <p:cNvCxnSpPr>
              <a:stCxn id="2507" idx="6"/>
              <a:endCxn id="2509" idx="3"/>
            </p:cNvCxnSpPr>
            <p:nvPr/>
          </p:nvCxnSpPr>
          <p:spPr>
            <a:xfrm flipH="1" rot="10800000">
              <a:off x="2471196" y="5371261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12" name="Google Shape;2512;p107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18" name="Google Shape;2518;p107"/>
          <p:cNvCxnSpPr>
            <a:stCxn id="2355" idx="3"/>
            <a:endCxn id="2508" idx="2"/>
          </p:cNvCxnSpPr>
          <p:nvPr/>
        </p:nvCxnSpPr>
        <p:spPr>
          <a:xfrm>
            <a:off x="6336575" y="2890725"/>
            <a:ext cx="380400" cy="57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9" name="Google Shape;2519;p107"/>
          <p:cNvSpPr txBox="1"/>
          <p:nvPr/>
        </p:nvSpPr>
        <p:spPr>
          <a:xfrm>
            <a:off x="8052625" y="268477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</a:t>
            </a:r>
            <a:endParaRPr/>
          </a:p>
        </p:txBody>
      </p:sp>
      <p:cxnSp>
        <p:nvCxnSpPr>
          <p:cNvPr id="2520" name="Google Shape;2520;p107"/>
          <p:cNvCxnSpPr>
            <a:stCxn id="2509" idx="6"/>
            <a:endCxn id="2519" idx="1"/>
          </p:cNvCxnSpPr>
          <p:nvPr/>
        </p:nvCxnSpPr>
        <p:spPr>
          <a:xfrm flipH="1" rot="10800000">
            <a:off x="7526890" y="2890674"/>
            <a:ext cx="525600" cy="57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21" name="Google Shape;252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250" y="5152850"/>
            <a:ext cx="662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Google Shape;252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00" y="5174713"/>
            <a:ext cx="436500" cy="618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3" name="Google Shape;2523;p107"/>
          <p:cNvCxnSpPr>
            <a:stCxn id="2357" idx="0"/>
            <a:endCxn id="2363" idx="2"/>
          </p:cNvCxnSpPr>
          <p:nvPr/>
        </p:nvCxnSpPr>
        <p:spPr>
          <a:xfrm rot="-5400000">
            <a:off x="2866400" y="3628575"/>
            <a:ext cx="1544400" cy="518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4" name="Google Shape;2524;p107"/>
          <p:cNvCxnSpPr>
            <a:stCxn id="2519" idx="3"/>
            <a:endCxn id="2363" idx="2"/>
          </p:cNvCxnSpPr>
          <p:nvPr/>
        </p:nvCxnSpPr>
        <p:spPr>
          <a:xfrm flipH="1">
            <a:off x="3897625" y="2890725"/>
            <a:ext cx="4746000" cy="224700"/>
          </a:xfrm>
          <a:prstGeom prst="bentConnector5">
            <a:avLst>
              <a:gd fmla="val -5017" name="adj1"/>
              <a:gd fmla="val 468914" name="adj2"/>
              <a:gd fmla="val 105018" name="adj3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5" name="Google Shape;2525;p107"/>
          <p:cNvSpPr txBox="1"/>
          <p:nvPr/>
        </p:nvSpPr>
        <p:spPr>
          <a:xfrm>
            <a:off x="3659400" y="3982950"/>
            <a:ext cx="5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Recycle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526" name="Google Shape;2526;p107"/>
          <p:cNvCxnSpPr>
            <a:stCxn id="2364" idx="6"/>
            <a:endCxn id="2363" idx="2"/>
          </p:cNvCxnSpPr>
          <p:nvPr/>
        </p:nvCxnSpPr>
        <p:spPr>
          <a:xfrm flipH="1">
            <a:off x="3897520" y="2900235"/>
            <a:ext cx="1274700" cy="215100"/>
          </a:xfrm>
          <a:prstGeom prst="bentConnector5">
            <a:avLst>
              <a:gd fmla="val -18681" name="adj1"/>
              <a:gd fmla="val 370416" name="adj2"/>
              <a:gd fmla="val 118674" name="adj3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27" name="Google Shape;2527;p107"/>
          <p:cNvSpPr txBox="1"/>
          <p:nvPr/>
        </p:nvSpPr>
        <p:spPr>
          <a:xfrm>
            <a:off x="6389438" y="1854425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Module</a:t>
            </a:r>
            <a:endParaRPr/>
          </a:p>
        </p:txBody>
      </p:sp>
      <p:sp>
        <p:nvSpPr>
          <p:cNvPr id="2528" name="Google Shape;2528;p107"/>
          <p:cNvSpPr txBox="1"/>
          <p:nvPr/>
        </p:nvSpPr>
        <p:spPr>
          <a:xfrm>
            <a:off x="3802463" y="1611775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10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homooligomeric assembly with increased number of recycles</a:t>
            </a:r>
            <a:endParaRPr/>
          </a:p>
        </p:txBody>
      </p:sp>
      <p:pic>
        <p:nvPicPr>
          <p:cNvPr id="2534" name="Google Shape;253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875" y="1866597"/>
            <a:ext cx="5427450" cy="35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108"/>
          <p:cNvSpPr txBox="1"/>
          <p:nvPr/>
        </p:nvSpPr>
        <p:spPr>
          <a:xfrm>
            <a:off x="5937200" y="59784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Credit </a:t>
            </a:r>
            <a:r>
              <a:rPr lang="en" sz="1900">
                <a:solidFill>
                  <a:schemeClr val="dk1"/>
                </a:solidFill>
              </a:rPr>
              <a:t>Ryan Kibler</a:t>
            </a:r>
            <a:endParaRPr sz="1850">
              <a:solidFill>
                <a:srgbClr val="3D3C40"/>
              </a:solidFill>
            </a:endParaRPr>
          </a:p>
        </p:txBody>
      </p:sp>
      <p:pic>
        <p:nvPicPr>
          <p:cNvPr id="2536" name="Google Shape;253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325" y="4854973"/>
            <a:ext cx="1092724" cy="112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1" name="Google Shape;254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00" y="823266"/>
            <a:ext cx="1698283" cy="137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583" y="823277"/>
            <a:ext cx="1625634" cy="137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221" y="823277"/>
            <a:ext cx="1677304" cy="137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3537" y="825263"/>
            <a:ext cx="1625651" cy="136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9165" y="825250"/>
            <a:ext cx="1790044" cy="136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109"/>
          <p:cNvSpPr txBox="1"/>
          <p:nvPr/>
        </p:nvSpPr>
        <p:spPr>
          <a:xfrm>
            <a:off x="422275" y="2276729"/>
            <a:ext cx="1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 1</a:t>
            </a:r>
            <a:endParaRPr/>
          </a:p>
        </p:txBody>
      </p:sp>
      <p:sp>
        <p:nvSpPr>
          <p:cNvPr id="2547" name="Google Shape;2547;p109"/>
          <p:cNvSpPr txBox="1"/>
          <p:nvPr/>
        </p:nvSpPr>
        <p:spPr>
          <a:xfrm>
            <a:off x="2084250" y="2276729"/>
            <a:ext cx="1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 2</a:t>
            </a:r>
            <a:endParaRPr/>
          </a:p>
        </p:txBody>
      </p:sp>
      <p:sp>
        <p:nvSpPr>
          <p:cNvPr id="2548" name="Google Shape;2548;p109"/>
          <p:cNvSpPr txBox="1"/>
          <p:nvPr/>
        </p:nvSpPr>
        <p:spPr>
          <a:xfrm>
            <a:off x="3735725" y="2276729"/>
            <a:ext cx="1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 3</a:t>
            </a:r>
            <a:endParaRPr/>
          </a:p>
        </p:txBody>
      </p:sp>
      <p:sp>
        <p:nvSpPr>
          <p:cNvPr id="2549" name="Google Shape;2549;p109"/>
          <p:cNvSpPr txBox="1"/>
          <p:nvPr/>
        </p:nvSpPr>
        <p:spPr>
          <a:xfrm>
            <a:off x="5387213" y="2276729"/>
            <a:ext cx="1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 4</a:t>
            </a:r>
            <a:endParaRPr/>
          </a:p>
        </p:txBody>
      </p:sp>
      <p:sp>
        <p:nvSpPr>
          <p:cNvPr id="2550" name="Google Shape;2550;p109"/>
          <p:cNvSpPr txBox="1"/>
          <p:nvPr/>
        </p:nvSpPr>
        <p:spPr>
          <a:xfrm>
            <a:off x="7095025" y="2276729"/>
            <a:ext cx="1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 5</a:t>
            </a:r>
            <a:endParaRPr/>
          </a:p>
        </p:txBody>
      </p:sp>
      <p:pic>
        <p:nvPicPr>
          <p:cNvPr id="2551" name="Google Shape;2551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300" y="2759043"/>
            <a:ext cx="2231601" cy="285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4462" y="3283537"/>
            <a:ext cx="6328875" cy="20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3" name="Google Shape;2553;p109"/>
          <p:cNvSpPr txBox="1"/>
          <p:nvPr/>
        </p:nvSpPr>
        <p:spPr>
          <a:xfrm>
            <a:off x="3897525" y="6029600"/>
            <a:ext cx="501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Vorobieva, A.A., White, P., Liang, B., Horne, J.E., Bera, A.K., Chow, C.M., Gerben, S., Marx, S., Kang, A., Stiving, A.Q. and Harvey, S.R., 2021. De novo design of transmembrane β barrels.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Science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371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(6531).</a:t>
            </a:r>
            <a:endParaRPr/>
          </a:p>
        </p:txBody>
      </p:sp>
      <p:pic>
        <p:nvPicPr>
          <p:cNvPr id="2554" name="Google Shape;2554;p109"/>
          <p:cNvPicPr preferRelativeResize="0"/>
          <p:nvPr/>
        </p:nvPicPr>
        <p:blipFill rotWithShape="1">
          <a:blip r:embed="rId10">
            <a:alphaModFix/>
          </a:blip>
          <a:srcRect b="22063" l="10070" r="28711" t="0"/>
          <a:stretch/>
        </p:blipFill>
        <p:spPr>
          <a:xfrm>
            <a:off x="3129225" y="5767025"/>
            <a:ext cx="768300" cy="9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109"/>
          <p:cNvSpPr txBox="1"/>
          <p:nvPr>
            <p:ph type="title"/>
          </p:nvPr>
        </p:nvSpPr>
        <p:spPr>
          <a:xfrm>
            <a:off x="311700" y="212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For denovo designed transmembrane protein: need more than 3 recycles!</a:t>
            </a:r>
            <a:endParaRPr sz="192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" name="Google Shape;256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62150"/>
            <a:ext cx="76200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110"/>
          <p:cNvSpPr txBox="1"/>
          <p:nvPr/>
        </p:nvSpPr>
        <p:spPr>
          <a:xfrm>
            <a:off x="3897525" y="6029600"/>
            <a:ext cx="501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Vorobieva, A.A., White, P., Liang, B., Horne, J.E., Bera, A.K., Chow, C.M., Gerben, S., Marx, S., Kang, A., Stiving, A.Q. and Harvey, S.R., 2021. De novo design of transmembrane β barrels.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Science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371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(6531).</a:t>
            </a:r>
            <a:endParaRPr/>
          </a:p>
        </p:txBody>
      </p:sp>
      <p:pic>
        <p:nvPicPr>
          <p:cNvPr id="2562" name="Google Shape;2562;p110"/>
          <p:cNvPicPr preferRelativeResize="0"/>
          <p:nvPr/>
        </p:nvPicPr>
        <p:blipFill rotWithShape="1">
          <a:blip r:embed="rId4">
            <a:alphaModFix/>
          </a:blip>
          <a:srcRect b="22063" l="10070" r="28711" t="0"/>
          <a:stretch/>
        </p:blipFill>
        <p:spPr>
          <a:xfrm>
            <a:off x="3129225" y="5767025"/>
            <a:ext cx="768300" cy="9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3" name="Google Shape;2563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Another example: need up to 12 recycles to get the correct fold</a:t>
            </a:r>
            <a:endParaRPr sz="232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Google Shape;256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800" y="1654575"/>
            <a:ext cx="4209926" cy="2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111"/>
          <p:cNvSpPr txBox="1"/>
          <p:nvPr/>
        </p:nvSpPr>
        <p:spPr>
          <a:xfrm>
            <a:off x="3098700" y="1254375"/>
            <a:ext cx="13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 0</a:t>
            </a:r>
            <a:endParaRPr/>
          </a:p>
        </p:txBody>
      </p:sp>
      <p:sp>
        <p:nvSpPr>
          <p:cNvPr id="2570" name="Google Shape;2570;p111"/>
          <p:cNvSpPr txBox="1"/>
          <p:nvPr/>
        </p:nvSpPr>
        <p:spPr>
          <a:xfrm>
            <a:off x="5239500" y="1254375"/>
            <a:ext cx="13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seed 1</a:t>
            </a:r>
            <a:endParaRPr/>
          </a:p>
        </p:txBody>
      </p:sp>
      <p:sp>
        <p:nvSpPr>
          <p:cNvPr id="2571" name="Google Shape;2571;p111"/>
          <p:cNvSpPr txBox="1"/>
          <p:nvPr>
            <p:ph type="title"/>
          </p:nvPr>
        </p:nvSpPr>
        <p:spPr>
          <a:xfrm>
            <a:off x="311700" y="45995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Protein with a knot, different seed value can change the outcome (knot or no knot)</a:t>
            </a:r>
            <a:endParaRPr sz="2320"/>
          </a:p>
        </p:txBody>
      </p:sp>
      <p:sp>
        <p:nvSpPr>
          <p:cNvPr id="2572" name="Google Shape;2572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Changing the seed can give different results.</a:t>
            </a:r>
            <a:endParaRPr sz="232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Acknowledgments</a:t>
            </a:r>
            <a:endParaRPr/>
          </a:p>
        </p:txBody>
      </p:sp>
      <p:pic>
        <p:nvPicPr>
          <p:cNvPr id="2578" name="Google Shape;257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6248" y="4674415"/>
            <a:ext cx="1058848" cy="63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080" y="4427816"/>
            <a:ext cx="1593080" cy="112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112"/>
          <p:cNvPicPr preferRelativeResize="0"/>
          <p:nvPr/>
        </p:nvPicPr>
        <p:blipFill rotWithShape="1">
          <a:blip r:embed="rId5">
            <a:alphaModFix/>
          </a:blip>
          <a:srcRect b="0" l="0" r="57556" t="0"/>
          <a:stretch/>
        </p:blipFill>
        <p:spPr>
          <a:xfrm>
            <a:off x="3444368" y="4531968"/>
            <a:ext cx="782143" cy="921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112"/>
          <p:cNvSpPr txBox="1"/>
          <p:nvPr/>
        </p:nvSpPr>
        <p:spPr>
          <a:xfrm>
            <a:off x="4433739" y="4792574"/>
            <a:ext cx="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Milot</a:t>
            </a:r>
            <a:endParaRPr/>
          </a:p>
        </p:txBody>
      </p:sp>
      <p:sp>
        <p:nvSpPr>
          <p:cNvPr id="2582" name="Google Shape;2582;p112"/>
          <p:cNvSpPr txBox="1"/>
          <p:nvPr/>
        </p:nvSpPr>
        <p:spPr>
          <a:xfrm>
            <a:off x="1234848" y="4792574"/>
            <a:ext cx="7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</a:t>
            </a:r>
            <a:endParaRPr/>
          </a:p>
        </p:txBody>
      </p:sp>
      <p:pic>
        <p:nvPicPr>
          <p:cNvPr id="2583" name="Google Shape;2583;p112"/>
          <p:cNvPicPr preferRelativeResize="0"/>
          <p:nvPr/>
        </p:nvPicPr>
        <p:blipFill rotWithShape="1">
          <a:blip r:embed="rId6">
            <a:alphaModFix/>
          </a:blip>
          <a:srcRect b="0" l="0" r="61316" t="0"/>
          <a:stretch/>
        </p:blipFill>
        <p:spPr>
          <a:xfrm>
            <a:off x="2154638" y="4545021"/>
            <a:ext cx="782141" cy="89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8313" y="5676504"/>
            <a:ext cx="817565" cy="102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1662" y="5854792"/>
            <a:ext cx="661898" cy="665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86" name="Google Shape;2586;p112"/>
          <p:cNvSpPr txBox="1"/>
          <p:nvPr/>
        </p:nvSpPr>
        <p:spPr>
          <a:xfrm>
            <a:off x="1234837" y="6061925"/>
            <a:ext cx="9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Sergey</a:t>
            </a:r>
            <a:endParaRPr/>
          </a:p>
        </p:txBody>
      </p:sp>
      <p:pic>
        <p:nvPicPr>
          <p:cNvPr id="2587" name="Google Shape;2587;p112"/>
          <p:cNvPicPr preferRelativeResize="0"/>
          <p:nvPr/>
        </p:nvPicPr>
        <p:blipFill rotWithShape="1">
          <a:blip r:embed="rId9">
            <a:alphaModFix/>
          </a:blip>
          <a:srcRect b="22437" l="0" r="0" t="27434"/>
          <a:stretch/>
        </p:blipFill>
        <p:spPr>
          <a:xfrm>
            <a:off x="3229512" y="5943762"/>
            <a:ext cx="3269726" cy="63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8" name="Google Shape;2588;p112"/>
          <p:cNvSpPr/>
          <p:nvPr/>
        </p:nvSpPr>
        <p:spPr>
          <a:xfrm>
            <a:off x="1203800" y="4397725"/>
            <a:ext cx="3137100" cy="112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12"/>
          <p:cNvSpPr/>
          <p:nvPr/>
        </p:nvSpPr>
        <p:spPr>
          <a:xfrm>
            <a:off x="4433750" y="4397725"/>
            <a:ext cx="3348300" cy="112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12"/>
          <p:cNvSpPr/>
          <p:nvPr/>
        </p:nvSpPr>
        <p:spPr>
          <a:xfrm>
            <a:off x="1203800" y="5622575"/>
            <a:ext cx="6578100" cy="112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1" name="Google Shape;2591;p112"/>
          <p:cNvPicPr preferRelativeResize="0"/>
          <p:nvPr/>
        </p:nvPicPr>
        <p:blipFill rotWithShape="1">
          <a:blip r:embed="rId10">
            <a:alphaModFix/>
          </a:blip>
          <a:srcRect b="0" l="10279" r="12832" t="0"/>
          <a:stretch/>
        </p:blipFill>
        <p:spPr>
          <a:xfrm>
            <a:off x="843872" y="1612200"/>
            <a:ext cx="1224600" cy="159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92" name="Google Shape;2592;p112"/>
          <p:cNvSpPr txBox="1"/>
          <p:nvPr/>
        </p:nvSpPr>
        <p:spPr>
          <a:xfrm>
            <a:off x="556198" y="3225417"/>
            <a:ext cx="17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David Koes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(py3Dmol)</a:t>
            </a:r>
            <a:endParaRPr/>
          </a:p>
        </p:txBody>
      </p:sp>
      <p:sp>
        <p:nvSpPr>
          <p:cNvPr id="2593" name="Google Shape;2593;p112"/>
          <p:cNvSpPr txBox="1"/>
          <p:nvPr/>
        </p:nvSpPr>
        <p:spPr>
          <a:xfrm>
            <a:off x="2543775" y="3142700"/>
            <a:ext cx="3000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Enzo Guerrero-Araya</a:t>
            </a:r>
            <a:endParaRPr b="1" sz="1200"/>
          </a:p>
        </p:txBody>
      </p:sp>
      <p:sp>
        <p:nvSpPr>
          <p:cNvPr id="2594" name="Google Shape;2594;p112"/>
          <p:cNvSpPr txBox="1"/>
          <p:nvPr/>
        </p:nvSpPr>
        <p:spPr>
          <a:xfrm>
            <a:off x="2628900" y="3581300"/>
            <a:ext cx="238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(Submitting bug fixes)</a:t>
            </a:r>
            <a:endParaRPr sz="1200"/>
          </a:p>
        </p:txBody>
      </p:sp>
      <p:sp>
        <p:nvSpPr>
          <p:cNvPr id="2595" name="Google Shape;2595;p112"/>
          <p:cNvSpPr txBox="1"/>
          <p:nvPr/>
        </p:nvSpPr>
        <p:spPr>
          <a:xfrm>
            <a:off x="2543775" y="2329625"/>
            <a:ext cx="3137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John J</a:t>
            </a: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umper</a:t>
            </a: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 &amp; Tim Green</a:t>
            </a:r>
            <a:endParaRPr b="1" sz="1200"/>
          </a:p>
        </p:txBody>
      </p:sp>
      <p:sp>
        <p:nvSpPr>
          <p:cNvPr id="2596" name="Google Shape;2596;p112"/>
          <p:cNvSpPr txBox="1"/>
          <p:nvPr/>
        </p:nvSpPr>
        <p:spPr>
          <a:xfrm>
            <a:off x="2628900" y="2768225"/>
            <a:ext cx="238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(Alphafold support)</a:t>
            </a:r>
            <a:endParaRPr sz="1200"/>
          </a:p>
        </p:txBody>
      </p:sp>
      <p:sp>
        <p:nvSpPr>
          <p:cNvPr id="2597" name="Google Shape;2597;p112"/>
          <p:cNvSpPr txBox="1"/>
          <p:nvPr/>
        </p:nvSpPr>
        <p:spPr>
          <a:xfrm>
            <a:off x="2543775" y="1299300"/>
            <a:ext cx="3137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Minkyung B</a:t>
            </a: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eak</a:t>
            </a: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, Ivan A. Justas D., Frank D.</a:t>
            </a:r>
            <a:endParaRPr b="1" sz="1200"/>
          </a:p>
        </p:txBody>
      </p:sp>
      <p:sp>
        <p:nvSpPr>
          <p:cNvPr id="2598" name="Google Shape;2598;p112"/>
          <p:cNvSpPr txBox="1"/>
          <p:nvPr/>
        </p:nvSpPr>
        <p:spPr>
          <a:xfrm>
            <a:off x="2628900" y="1944625"/>
            <a:ext cx="238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(RoseTTAFold support)</a:t>
            </a:r>
            <a:endParaRPr sz="1200"/>
          </a:p>
        </p:txBody>
      </p:sp>
      <p:sp>
        <p:nvSpPr>
          <p:cNvPr id="2599" name="Google Shape;2599;p112"/>
          <p:cNvSpPr txBox="1"/>
          <p:nvPr/>
        </p:nvSpPr>
        <p:spPr>
          <a:xfrm>
            <a:off x="5619975" y="1241750"/>
            <a:ext cx="3137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rgbClr val="24292E"/>
                </a:solidFill>
                <a:highlight>
                  <a:srgbClr val="FFFFFF"/>
                </a:highlight>
              </a:rPr>
              <a:t>Lim Heo</a:t>
            </a:r>
            <a:endParaRPr b="1" sz="1200"/>
          </a:p>
        </p:txBody>
      </p:sp>
      <p:sp>
        <p:nvSpPr>
          <p:cNvPr id="2600" name="Google Shape;2600;p112"/>
          <p:cNvSpPr txBox="1"/>
          <p:nvPr/>
        </p:nvSpPr>
        <p:spPr>
          <a:xfrm>
            <a:off x="5705100" y="1680350"/>
            <a:ext cx="238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(initial analysis)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1"/>
          <p:cNvSpPr txBox="1"/>
          <p:nvPr/>
        </p:nvSpPr>
        <p:spPr>
          <a:xfrm>
            <a:off x="475975" y="1996950"/>
            <a:ext cx="1132800" cy="471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endParaRPr/>
          </a:p>
        </p:txBody>
      </p:sp>
      <p:sp>
        <p:nvSpPr>
          <p:cNvPr id="493" name="Google Shape;493;p71"/>
          <p:cNvSpPr txBox="1"/>
          <p:nvPr/>
        </p:nvSpPr>
        <p:spPr>
          <a:xfrm>
            <a:off x="1730350" y="1996950"/>
            <a:ext cx="1132800" cy="1093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</p:txBody>
      </p:sp>
      <p:sp>
        <p:nvSpPr>
          <p:cNvPr id="494" name="Google Shape;494;p71"/>
          <p:cNvSpPr txBox="1"/>
          <p:nvPr/>
        </p:nvSpPr>
        <p:spPr>
          <a:xfrm>
            <a:off x="3200100" y="2337275"/>
            <a:ext cx="712500" cy="411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MRF</a:t>
            </a:r>
            <a:endParaRPr/>
          </a:p>
        </p:txBody>
      </p:sp>
      <p:sp>
        <p:nvSpPr>
          <p:cNvPr id="495" name="Google Shape;495;p71"/>
          <p:cNvSpPr txBox="1"/>
          <p:nvPr/>
        </p:nvSpPr>
        <p:spPr>
          <a:xfrm>
            <a:off x="4526600" y="1996950"/>
            <a:ext cx="1058700" cy="10935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Contacts</a:t>
            </a:r>
            <a:endParaRPr/>
          </a:p>
        </p:txBody>
      </p:sp>
      <p:cxnSp>
        <p:nvCxnSpPr>
          <p:cNvPr id="496" name="Google Shape;496;p71"/>
          <p:cNvCxnSpPr>
            <a:stCxn id="494" idx="3"/>
            <a:endCxn id="495" idx="1"/>
          </p:cNvCxnSpPr>
          <p:nvPr/>
        </p:nvCxnSpPr>
        <p:spPr>
          <a:xfrm>
            <a:off x="3912600" y="2543225"/>
            <a:ext cx="614100" cy="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71"/>
          <p:cNvSpPr txBox="1"/>
          <p:nvPr/>
        </p:nvSpPr>
        <p:spPr>
          <a:xfrm>
            <a:off x="475975" y="847650"/>
            <a:ext cx="5931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CASP11 (2014) - Typical pipeline</a:t>
            </a:r>
            <a:endParaRPr b="1" sz="2200"/>
          </a:p>
        </p:txBody>
      </p:sp>
      <p:cxnSp>
        <p:nvCxnSpPr>
          <p:cNvPr id="498" name="Google Shape;498;p71"/>
          <p:cNvCxnSpPr>
            <a:stCxn id="492" idx="0"/>
            <a:endCxn id="499" idx="2"/>
          </p:cNvCxnSpPr>
          <p:nvPr/>
        </p:nvCxnSpPr>
        <p:spPr>
          <a:xfrm rot="-5400000">
            <a:off x="1150075" y="1599450"/>
            <a:ext cx="289800" cy="50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71"/>
          <p:cNvSpPr/>
          <p:nvPr/>
        </p:nvSpPr>
        <p:spPr>
          <a:xfrm>
            <a:off x="1547475" y="1488775"/>
            <a:ext cx="436500" cy="436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seq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500" name="Google Shape;500;p71"/>
          <p:cNvCxnSpPr>
            <a:stCxn id="499" idx="6"/>
            <a:endCxn id="493" idx="0"/>
          </p:cNvCxnSpPr>
          <p:nvPr/>
        </p:nvCxnSpPr>
        <p:spPr>
          <a:xfrm>
            <a:off x="1983975" y="1707025"/>
            <a:ext cx="312900" cy="2898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71"/>
          <p:cNvSpPr txBox="1"/>
          <p:nvPr/>
        </p:nvSpPr>
        <p:spPr>
          <a:xfrm>
            <a:off x="5563975" y="875525"/>
            <a:ext cx="3329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MSA = multiple sequence alignment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PSSM = Position-specific-scoring matrix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MRF = Markov Random Field (or Potts model)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02" name="Google Shape;502;p71"/>
          <p:cNvSpPr/>
          <p:nvPr/>
        </p:nvSpPr>
        <p:spPr>
          <a:xfrm>
            <a:off x="595879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1"/>
          <p:cNvSpPr/>
          <p:nvPr/>
        </p:nvSpPr>
        <p:spPr>
          <a:xfrm>
            <a:off x="652271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71"/>
          <p:cNvSpPr/>
          <p:nvPr/>
        </p:nvSpPr>
        <p:spPr>
          <a:xfrm>
            <a:off x="76505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1"/>
          <p:cNvSpPr/>
          <p:nvPr/>
        </p:nvSpPr>
        <p:spPr>
          <a:xfrm>
            <a:off x="821447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1"/>
          <p:cNvSpPr/>
          <p:nvPr/>
        </p:nvSpPr>
        <p:spPr>
          <a:xfrm>
            <a:off x="87783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1"/>
          <p:cNvSpPr/>
          <p:nvPr/>
        </p:nvSpPr>
        <p:spPr>
          <a:xfrm>
            <a:off x="99062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1"/>
          <p:cNvSpPr/>
          <p:nvPr/>
        </p:nvSpPr>
        <p:spPr>
          <a:xfrm>
            <a:off x="1047014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1"/>
          <p:cNvSpPr/>
          <p:nvPr/>
        </p:nvSpPr>
        <p:spPr>
          <a:xfrm>
            <a:off x="115979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71"/>
          <p:cNvSpPr/>
          <p:nvPr/>
        </p:nvSpPr>
        <p:spPr>
          <a:xfrm>
            <a:off x="1216190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71"/>
          <p:cNvSpPr/>
          <p:nvPr/>
        </p:nvSpPr>
        <p:spPr>
          <a:xfrm>
            <a:off x="127258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1"/>
          <p:cNvSpPr/>
          <p:nvPr/>
        </p:nvSpPr>
        <p:spPr>
          <a:xfrm>
            <a:off x="1328973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71"/>
          <p:cNvSpPr/>
          <p:nvPr/>
        </p:nvSpPr>
        <p:spPr>
          <a:xfrm>
            <a:off x="138536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1"/>
          <p:cNvSpPr/>
          <p:nvPr/>
        </p:nvSpPr>
        <p:spPr>
          <a:xfrm>
            <a:off x="708849" y="2336438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1"/>
          <p:cNvSpPr/>
          <p:nvPr/>
        </p:nvSpPr>
        <p:spPr>
          <a:xfrm>
            <a:off x="934230" y="2336438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71"/>
          <p:cNvSpPr/>
          <p:nvPr/>
        </p:nvSpPr>
        <p:spPr>
          <a:xfrm>
            <a:off x="1103406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71"/>
          <p:cNvSpPr/>
          <p:nvPr/>
        </p:nvSpPr>
        <p:spPr>
          <a:xfrm>
            <a:off x="1441757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gremlin2.bakerlab.org/mk/img.php?db=TEST&amp;id=80&amp;mode=thumb" id="518" name="Google Shape;518;p71"/>
          <p:cNvPicPr preferRelativeResize="0"/>
          <p:nvPr/>
        </p:nvPicPr>
        <p:blipFill rotWithShape="1">
          <a:blip r:embed="rId3">
            <a:alphaModFix/>
          </a:blip>
          <a:srcRect b="0" l="19211" r="0" t="19211"/>
          <a:stretch/>
        </p:blipFill>
        <p:spPr>
          <a:xfrm>
            <a:off x="4720850" y="2315450"/>
            <a:ext cx="670200" cy="67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19" name="Google Shape;519;p71"/>
          <p:cNvCxnSpPr>
            <a:stCxn id="493" idx="3"/>
            <a:endCxn id="494" idx="1"/>
          </p:cNvCxnSpPr>
          <p:nvPr/>
        </p:nvCxnSpPr>
        <p:spPr>
          <a:xfrm>
            <a:off x="2863150" y="2543700"/>
            <a:ext cx="336900" cy="6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0" name="Google Shape;52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200" y="1668387"/>
            <a:ext cx="690300" cy="6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1"/>
          <p:cNvSpPr/>
          <p:nvPr/>
        </p:nvSpPr>
        <p:spPr>
          <a:xfrm>
            <a:off x="183096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1"/>
          <p:cNvSpPr/>
          <p:nvPr/>
        </p:nvSpPr>
        <p:spPr>
          <a:xfrm>
            <a:off x="188735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71"/>
          <p:cNvSpPr/>
          <p:nvPr/>
        </p:nvSpPr>
        <p:spPr>
          <a:xfrm>
            <a:off x="200014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71"/>
          <p:cNvSpPr/>
          <p:nvPr/>
        </p:nvSpPr>
        <p:spPr>
          <a:xfrm>
            <a:off x="2056534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71"/>
          <p:cNvSpPr/>
          <p:nvPr/>
        </p:nvSpPr>
        <p:spPr>
          <a:xfrm>
            <a:off x="2112926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71"/>
          <p:cNvSpPr/>
          <p:nvPr/>
        </p:nvSpPr>
        <p:spPr>
          <a:xfrm>
            <a:off x="2225710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71"/>
          <p:cNvSpPr/>
          <p:nvPr/>
        </p:nvSpPr>
        <p:spPr>
          <a:xfrm>
            <a:off x="183096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71"/>
          <p:cNvSpPr/>
          <p:nvPr/>
        </p:nvSpPr>
        <p:spPr>
          <a:xfrm>
            <a:off x="188735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71"/>
          <p:cNvSpPr/>
          <p:nvPr/>
        </p:nvSpPr>
        <p:spPr>
          <a:xfrm>
            <a:off x="200014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71"/>
          <p:cNvSpPr/>
          <p:nvPr/>
        </p:nvSpPr>
        <p:spPr>
          <a:xfrm>
            <a:off x="2056534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71"/>
          <p:cNvSpPr/>
          <p:nvPr/>
        </p:nvSpPr>
        <p:spPr>
          <a:xfrm>
            <a:off x="2112926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71"/>
          <p:cNvSpPr/>
          <p:nvPr/>
        </p:nvSpPr>
        <p:spPr>
          <a:xfrm>
            <a:off x="2225710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1"/>
          <p:cNvSpPr/>
          <p:nvPr/>
        </p:nvSpPr>
        <p:spPr>
          <a:xfrm>
            <a:off x="228210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71"/>
          <p:cNvSpPr/>
          <p:nvPr/>
        </p:nvSpPr>
        <p:spPr>
          <a:xfrm>
            <a:off x="2394885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1"/>
          <p:cNvSpPr/>
          <p:nvPr/>
        </p:nvSpPr>
        <p:spPr>
          <a:xfrm>
            <a:off x="245127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1"/>
          <p:cNvSpPr/>
          <p:nvPr/>
        </p:nvSpPr>
        <p:spPr>
          <a:xfrm>
            <a:off x="250766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1"/>
          <p:cNvSpPr/>
          <p:nvPr/>
        </p:nvSpPr>
        <p:spPr>
          <a:xfrm>
            <a:off x="2564061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1"/>
          <p:cNvSpPr/>
          <p:nvPr/>
        </p:nvSpPr>
        <p:spPr>
          <a:xfrm>
            <a:off x="2620453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71"/>
          <p:cNvSpPr/>
          <p:nvPr/>
        </p:nvSpPr>
        <p:spPr>
          <a:xfrm>
            <a:off x="228210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71"/>
          <p:cNvSpPr/>
          <p:nvPr/>
        </p:nvSpPr>
        <p:spPr>
          <a:xfrm>
            <a:off x="2394885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71"/>
          <p:cNvSpPr/>
          <p:nvPr/>
        </p:nvSpPr>
        <p:spPr>
          <a:xfrm>
            <a:off x="245127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71"/>
          <p:cNvSpPr/>
          <p:nvPr/>
        </p:nvSpPr>
        <p:spPr>
          <a:xfrm>
            <a:off x="250766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1"/>
          <p:cNvSpPr/>
          <p:nvPr/>
        </p:nvSpPr>
        <p:spPr>
          <a:xfrm>
            <a:off x="2564061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71"/>
          <p:cNvSpPr/>
          <p:nvPr/>
        </p:nvSpPr>
        <p:spPr>
          <a:xfrm>
            <a:off x="2620453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71"/>
          <p:cNvSpPr/>
          <p:nvPr/>
        </p:nvSpPr>
        <p:spPr>
          <a:xfrm>
            <a:off x="183096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71"/>
          <p:cNvSpPr/>
          <p:nvPr/>
        </p:nvSpPr>
        <p:spPr>
          <a:xfrm>
            <a:off x="188735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71"/>
          <p:cNvSpPr/>
          <p:nvPr/>
        </p:nvSpPr>
        <p:spPr>
          <a:xfrm>
            <a:off x="200014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71"/>
          <p:cNvSpPr/>
          <p:nvPr/>
        </p:nvSpPr>
        <p:spPr>
          <a:xfrm>
            <a:off x="2056534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71"/>
          <p:cNvSpPr/>
          <p:nvPr/>
        </p:nvSpPr>
        <p:spPr>
          <a:xfrm>
            <a:off x="2112926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71"/>
          <p:cNvSpPr/>
          <p:nvPr/>
        </p:nvSpPr>
        <p:spPr>
          <a:xfrm>
            <a:off x="2225710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71"/>
          <p:cNvSpPr/>
          <p:nvPr/>
        </p:nvSpPr>
        <p:spPr>
          <a:xfrm>
            <a:off x="228210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71"/>
          <p:cNvSpPr/>
          <p:nvPr/>
        </p:nvSpPr>
        <p:spPr>
          <a:xfrm>
            <a:off x="2394885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1"/>
          <p:cNvSpPr/>
          <p:nvPr/>
        </p:nvSpPr>
        <p:spPr>
          <a:xfrm>
            <a:off x="245127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71"/>
          <p:cNvSpPr/>
          <p:nvPr/>
        </p:nvSpPr>
        <p:spPr>
          <a:xfrm>
            <a:off x="250766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71"/>
          <p:cNvSpPr/>
          <p:nvPr/>
        </p:nvSpPr>
        <p:spPr>
          <a:xfrm>
            <a:off x="2564061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71"/>
          <p:cNvSpPr/>
          <p:nvPr/>
        </p:nvSpPr>
        <p:spPr>
          <a:xfrm>
            <a:off x="2620453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71"/>
          <p:cNvSpPr/>
          <p:nvPr/>
        </p:nvSpPr>
        <p:spPr>
          <a:xfrm>
            <a:off x="183096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71"/>
          <p:cNvSpPr/>
          <p:nvPr/>
        </p:nvSpPr>
        <p:spPr>
          <a:xfrm>
            <a:off x="188735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71"/>
          <p:cNvSpPr/>
          <p:nvPr/>
        </p:nvSpPr>
        <p:spPr>
          <a:xfrm>
            <a:off x="200014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2056534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71"/>
          <p:cNvSpPr/>
          <p:nvPr/>
        </p:nvSpPr>
        <p:spPr>
          <a:xfrm>
            <a:off x="2112926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1"/>
          <p:cNvSpPr/>
          <p:nvPr/>
        </p:nvSpPr>
        <p:spPr>
          <a:xfrm>
            <a:off x="2225710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71"/>
          <p:cNvSpPr/>
          <p:nvPr/>
        </p:nvSpPr>
        <p:spPr>
          <a:xfrm>
            <a:off x="228210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71"/>
          <p:cNvSpPr/>
          <p:nvPr/>
        </p:nvSpPr>
        <p:spPr>
          <a:xfrm>
            <a:off x="2394885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71"/>
          <p:cNvSpPr/>
          <p:nvPr/>
        </p:nvSpPr>
        <p:spPr>
          <a:xfrm>
            <a:off x="245127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71"/>
          <p:cNvSpPr/>
          <p:nvPr/>
        </p:nvSpPr>
        <p:spPr>
          <a:xfrm>
            <a:off x="250766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71"/>
          <p:cNvSpPr/>
          <p:nvPr/>
        </p:nvSpPr>
        <p:spPr>
          <a:xfrm>
            <a:off x="2564061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71"/>
          <p:cNvSpPr/>
          <p:nvPr/>
        </p:nvSpPr>
        <p:spPr>
          <a:xfrm>
            <a:off x="2620453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71"/>
          <p:cNvSpPr/>
          <p:nvPr/>
        </p:nvSpPr>
        <p:spPr>
          <a:xfrm>
            <a:off x="183096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71"/>
          <p:cNvSpPr/>
          <p:nvPr/>
        </p:nvSpPr>
        <p:spPr>
          <a:xfrm>
            <a:off x="188735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71"/>
          <p:cNvSpPr/>
          <p:nvPr/>
        </p:nvSpPr>
        <p:spPr>
          <a:xfrm>
            <a:off x="200014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71"/>
          <p:cNvSpPr/>
          <p:nvPr/>
        </p:nvSpPr>
        <p:spPr>
          <a:xfrm>
            <a:off x="2056534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71"/>
          <p:cNvSpPr/>
          <p:nvPr/>
        </p:nvSpPr>
        <p:spPr>
          <a:xfrm>
            <a:off x="2112926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71"/>
          <p:cNvSpPr/>
          <p:nvPr/>
        </p:nvSpPr>
        <p:spPr>
          <a:xfrm>
            <a:off x="2225710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71"/>
          <p:cNvSpPr/>
          <p:nvPr/>
        </p:nvSpPr>
        <p:spPr>
          <a:xfrm>
            <a:off x="228210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71"/>
          <p:cNvSpPr/>
          <p:nvPr/>
        </p:nvSpPr>
        <p:spPr>
          <a:xfrm>
            <a:off x="2394885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71"/>
          <p:cNvSpPr/>
          <p:nvPr/>
        </p:nvSpPr>
        <p:spPr>
          <a:xfrm>
            <a:off x="245127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71"/>
          <p:cNvSpPr/>
          <p:nvPr/>
        </p:nvSpPr>
        <p:spPr>
          <a:xfrm>
            <a:off x="250766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71"/>
          <p:cNvSpPr/>
          <p:nvPr/>
        </p:nvSpPr>
        <p:spPr>
          <a:xfrm>
            <a:off x="2564061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71"/>
          <p:cNvSpPr/>
          <p:nvPr/>
        </p:nvSpPr>
        <p:spPr>
          <a:xfrm>
            <a:off x="2620453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71"/>
          <p:cNvSpPr/>
          <p:nvPr/>
        </p:nvSpPr>
        <p:spPr>
          <a:xfrm>
            <a:off x="1943937" y="2467850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71"/>
          <p:cNvSpPr/>
          <p:nvPr/>
        </p:nvSpPr>
        <p:spPr>
          <a:xfrm>
            <a:off x="2169318" y="2467850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71"/>
          <p:cNvSpPr/>
          <p:nvPr/>
        </p:nvSpPr>
        <p:spPr>
          <a:xfrm>
            <a:off x="1943750" y="2567931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71"/>
          <p:cNvSpPr/>
          <p:nvPr/>
        </p:nvSpPr>
        <p:spPr>
          <a:xfrm>
            <a:off x="2169318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71"/>
          <p:cNvSpPr/>
          <p:nvPr/>
        </p:nvSpPr>
        <p:spPr>
          <a:xfrm>
            <a:off x="2338493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71"/>
          <p:cNvSpPr/>
          <p:nvPr/>
        </p:nvSpPr>
        <p:spPr>
          <a:xfrm>
            <a:off x="2338493" y="2567931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71"/>
          <p:cNvSpPr/>
          <p:nvPr/>
        </p:nvSpPr>
        <p:spPr>
          <a:xfrm>
            <a:off x="1943750" y="2668013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71"/>
          <p:cNvSpPr/>
          <p:nvPr/>
        </p:nvSpPr>
        <p:spPr>
          <a:xfrm>
            <a:off x="2169318" y="2668013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71"/>
          <p:cNvSpPr/>
          <p:nvPr/>
        </p:nvSpPr>
        <p:spPr>
          <a:xfrm>
            <a:off x="2338493" y="2668013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71"/>
          <p:cNvSpPr/>
          <p:nvPr/>
        </p:nvSpPr>
        <p:spPr>
          <a:xfrm>
            <a:off x="1943750" y="2768094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71"/>
          <p:cNvSpPr/>
          <p:nvPr/>
        </p:nvSpPr>
        <p:spPr>
          <a:xfrm>
            <a:off x="2169318" y="2768094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71"/>
          <p:cNvSpPr/>
          <p:nvPr/>
        </p:nvSpPr>
        <p:spPr>
          <a:xfrm>
            <a:off x="2338493" y="2768094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71"/>
          <p:cNvSpPr/>
          <p:nvPr/>
        </p:nvSpPr>
        <p:spPr>
          <a:xfrm>
            <a:off x="1943750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71"/>
          <p:cNvSpPr/>
          <p:nvPr/>
        </p:nvSpPr>
        <p:spPr>
          <a:xfrm>
            <a:off x="2169318" y="2868175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71"/>
          <p:cNvSpPr/>
          <p:nvPr/>
        </p:nvSpPr>
        <p:spPr>
          <a:xfrm>
            <a:off x="2338493" y="2868175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71"/>
          <p:cNvSpPr/>
          <p:nvPr/>
        </p:nvSpPr>
        <p:spPr>
          <a:xfrm>
            <a:off x="2676845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71"/>
          <p:cNvSpPr/>
          <p:nvPr/>
        </p:nvSpPr>
        <p:spPr>
          <a:xfrm>
            <a:off x="2676845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71"/>
          <p:cNvSpPr/>
          <p:nvPr/>
        </p:nvSpPr>
        <p:spPr>
          <a:xfrm>
            <a:off x="2676845" y="2668013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71"/>
          <p:cNvSpPr/>
          <p:nvPr/>
        </p:nvSpPr>
        <p:spPr>
          <a:xfrm>
            <a:off x="2676845" y="2768094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71"/>
          <p:cNvSpPr/>
          <p:nvPr/>
        </p:nvSpPr>
        <p:spPr>
          <a:xfrm>
            <a:off x="2676845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2"/>
          <p:cNvSpPr txBox="1"/>
          <p:nvPr/>
        </p:nvSpPr>
        <p:spPr>
          <a:xfrm>
            <a:off x="475975" y="1996950"/>
            <a:ext cx="1132800" cy="471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endParaRPr/>
          </a:p>
        </p:txBody>
      </p:sp>
      <p:sp>
        <p:nvSpPr>
          <p:cNvPr id="606" name="Google Shape;606;p72"/>
          <p:cNvSpPr txBox="1"/>
          <p:nvPr/>
        </p:nvSpPr>
        <p:spPr>
          <a:xfrm>
            <a:off x="1730350" y="1996950"/>
            <a:ext cx="1132800" cy="1093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</p:txBody>
      </p:sp>
      <p:sp>
        <p:nvSpPr>
          <p:cNvPr id="607" name="Google Shape;607;p72"/>
          <p:cNvSpPr txBox="1"/>
          <p:nvPr/>
        </p:nvSpPr>
        <p:spPr>
          <a:xfrm>
            <a:off x="1730350" y="3311500"/>
            <a:ext cx="1132800" cy="471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PSSM</a:t>
            </a:r>
            <a:endParaRPr/>
          </a:p>
        </p:txBody>
      </p:sp>
      <p:cxnSp>
        <p:nvCxnSpPr>
          <p:cNvPr id="608" name="Google Shape;608;p72"/>
          <p:cNvCxnSpPr>
            <a:stCxn id="606" idx="2"/>
            <a:endCxn id="607" idx="0"/>
          </p:cNvCxnSpPr>
          <p:nvPr/>
        </p:nvCxnSpPr>
        <p:spPr>
          <a:xfrm>
            <a:off x="2296750" y="3090450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72"/>
          <p:cNvSpPr txBox="1"/>
          <p:nvPr/>
        </p:nvSpPr>
        <p:spPr>
          <a:xfrm>
            <a:off x="3035900" y="3782950"/>
            <a:ext cx="712500" cy="411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2ndary Structure</a:t>
            </a:r>
            <a:endParaRPr sz="900"/>
          </a:p>
        </p:txBody>
      </p:sp>
      <p:sp>
        <p:nvSpPr>
          <p:cNvPr id="610" name="Google Shape;610;p72"/>
          <p:cNvSpPr txBox="1"/>
          <p:nvPr/>
        </p:nvSpPr>
        <p:spPr>
          <a:xfrm>
            <a:off x="3200100" y="2337275"/>
            <a:ext cx="712500" cy="411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MRF</a:t>
            </a:r>
            <a:endParaRPr/>
          </a:p>
        </p:txBody>
      </p:sp>
      <p:sp>
        <p:nvSpPr>
          <p:cNvPr id="611" name="Google Shape;611;p72"/>
          <p:cNvSpPr txBox="1"/>
          <p:nvPr/>
        </p:nvSpPr>
        <p:spPr>
          <a:xfrm>
            <a:off x="4526600" y="1996950"/>
            <a:ext cx="1058700" cy="10935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Contacts</a:t>
            </a:r>
            <a:endParaRPr/>
          </a:p>
        </p:txBody>
      </p:sp>
      <p:cxnSp>
        <p:nvCxnSpPr>
          <p:cNvPr id="612" name="Google Shape;612;p72"/>
          <p:cNvCxnSpPr>
            <a:stCxn id="610" idx="3"/>
            <a:endCxn id="611" idx="1"/>
          </p:cNvCxnSpPr>
          <p:nvPr/>
        </p:nvCxnSpPr>
        <p:spPr>
          <a:xfrm>
            <a:off x="3912600" y="2543225"/>
            <a:ext cx="614100" cy="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72"/>
          <p:cNvSpPr txBox="1"/>
          <p:nvPr/>
        </p:nvSpPr>
        <p:spPr>
          <a:xfrm>
            <a:off x="8052625" y="2338050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</a:t>
            </a:r>
            <a:endParaRPr/>
          </a:p>
        </p:txBody>
      </p:sp>
      <p:sp>
        <p:nvSpPr>
          <p:cNvPr id="614" name="Google Shape;614;p72"/>
          <p:cNvSpPr txBox="1"/>
          <p:nvPr/>
        </p:nvSpPr>
        <p:spPr>
          <a:xfrm>
            <a:off x="4526600" y="3782725"/>
            <a:ext cx="1058700" cy="411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Fragments</a:t>
            </a:r>
            <a:endParaRPr/>
          </a:p>
        </p:txBody>
      </p:sp>
      <p:sp>
        <p:nvSpPr>
          <p:cNvPr id="615" name="Google Shape;615;p72"/>
          <p:cNvSpPr txBox="1"/>
          <p:nvPr/>
        </p:nvSpPr>
        <p:spPr>
          <a:xfrm>
            <a:off x="475975" y="847650"/>
            <a:ext cx="5931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CASP11 (2014) - Typical pipeline</a:t>
            </a:r>
            <a:endParaRPr b="1" sz="2200"/>
          </a:p>
        </p:txBody>
      </p:sp>
      <p:cxnSp>
        <p:nvCxnSpPr>
          <p:cNvPr id="616" name="Google Shape;616;p72"/>
          <p:cNvCxnSpPr>
            <a:stCxn id="605" idx="0"/>
            <a:endCxn id="617" idx="2"/>
          </p:cNvCxnSpPr>
          <p:nvPr/>
        </p:nvCxnSpPr>
        <p:spPr>
          <a:xfrm rot="-5400000">
            <a:off x="1150075" y="1599450"/>
            <a:ext cx="289800" cy="50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72"/>
          <p:cNvSpPr/>
          <p:nvPr/>
        </p:nvSpPr>
        <p:spPr>
          <a:xfrm>
            <a:off x="1547475" y="1488775"/>
            <a:ext cx="436500" cy="436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seq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618" name="Google Shape;618;p72"/>
          <p:cNvCxnSpPr>
            <a:stCxn id="617" idx="6"/>
            <a:endCxn id="606" idx="0"/>
          </p:cNvCxnSpPr>
          <p:nvPr/>
        </p:nvCxnSpPr>
        <p:spPr>
          <a:xfrm>
            <a:off x="1983975" y="1707025"/>
            <a:ext cx="312900" cy="2898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9" name="Google Shape;619;p72"/>
          <p:cNvSpPr/>
          <p:nvPr/>
        </p:nvSpPr>
        <p:spPr>
          <a:xfrm>
            <a:off x="6699175" y="2417688"/>
            <a:ext cx="1058700" cy="252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Folding</a:t>
            </a:r>
            <a:endParaRPr/>
          </a:p>
        </p:txBody>
      </p:sp>
      <p:cxnSp>
        <p:nvCxnSpPr>
          <p:cNvPr id="620" name="Google Shape;620;p72"/>
          <p:cNvCxnSpPr>
            <a:stCxn id="619" idx="3"/>
            <a:endCxn id="613" idx="1"/>
          </p:cNvCxnSpPr>
          <p:nvPr/>
        </p:nvCxnSpPr>
        <p:spPr>
          <a:xfrm>
            <a:off x="7757875" y="2543988"/>
            <a:ext cx="2949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72"/>
          <p:cNvCxnSpPr>
            <a:stCxn id="614" idx="3"/>
            <a:endCxn id="619" idx="1"/>
          </p:cNvCxnSpPr>
          <p:nvPr/>
        </p:nvCxnSpPr>
        <p:spPr>
          <a:xfrm flipH="1" rot="10800000">
            <a:off x="5585300" y="2543875"/>
            <a:ext cx="1113900" cy="14448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72"/>
          <p:cNvCxnSpPr>
            <a:stCxn id="607" idx="2"/>
            <a:endCxn id="623" idx="2"/>
          </p:cNvCxnSpPr>
          <p:nvPr/>
        </p:nvCxnSpPr>
        <p:spPr>
          <a:xfrm flipH="1" rot="-5400000">
            <a:off x="2304700" y="3774550"/>
            <a:ext cx="206100" cy="222000"/>
          </a:xfrm>
          <a:prstGeom prst="curved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72"/>
          <p:cNvCxnSpPr>
            <a:stCxn id="625" idx="6"/>
            <a:endCxn id="609" idx="1"/>
          </p:cNvCxnSpPr>
          <p:nvPr/>
        </p:nvCxnSpPr>
        <p:spPr>
          <a:xfrm>
            <a:off x="2852621" y="3988672"/>
            <a:ext cx="183300" cy="6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26" name="Google Shape;626;p72"/>
          <p:cNvGrpSpPr/>
          <p:nvPr/>
        </p:nvGrpSpPr>
        <p:grpSpPr>
          <a:xfrm>
            <a:off x="2518657" y="3868976"/>
            <a:ext cx="333964" cy="239392"/>
            <a:chOff x="2172642" y="5158900"/>
            <a:chExt cx="496305" cy="355761"/>
          </a:xfrm>
        </p:grpSpPr>
        <p:sp>
          <p:nvSpPr>
            <p:cNvPr id="627" name="Google Shape;627;p72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2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2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2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9" name="Google Shape;629;p72"/>
            <p:cNvCxnSpPr>
              <a:stCxn id="623" idx="7"/>
              <a:endCxn id="623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72"/>
            <p:cNvCxnSpPr>
              <a:stCxn id="631" idx="2"/>
              <a:endCxn id="623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72"/>
            <p:cNvCxnSpPr>
              <a:stCxn id="623" idx="6"/>
              <a:endCxn id="627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72"/>
            <p:cNvCxnSpPr>
              <a:stCxn id="623" idx="5"/>
              <a:endCxn id="628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72"/>
            <p:cNvCxnSpPr>
              <a:stCxn id="631" idx="6"/>
              <a:endCxn id="625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72"/>
            <p:cNvCxnSpPr>
              <a:stCxn id="627" idx="6"/>
              <a:endCxn id="625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72"/>
            <p:cNvCxnSpPr>
              <a:stCxn id="628" idx="6"/>
              <a:endCxn id="625" idx="3"/>
            </p:cNvCxnSpPr>
            <p:nvPr/>
          </p:nvCxnSpPr>
          <p:spPr>
            <a:xfrm flipH="1" rot="10800000">
              <a:off x="2471196" y="5371261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1" name="Google Shape;631;p72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37" name="Google Shape;637;p72"/>
          <p:cNvCxnSpPr>
            <a:stCxn id="611" idx="3"/>
            <a:endCxn id="619" idx="1"/>
          </p:cNvCxnSpPr>
          <p:nvPr/>
        </p:nvCxnSpPr>
        <p:spPr>
          <a:xfrm>
            <a:off x="5585300" y="2543700"/>
            <a:ext cx="1113900" cy="6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72"/>
          <p:cNvSpPr txBox="1"/>
          <p:nvPr/>
        </p:nvSpPr>
        <p:spPr>
          <a:xfrm>
            <a:off x="6722325" y="2749175"/>
            <a:ext cx="194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Free Modeling (FM)</a:t>
            </a:r>
            <a:endParaRPr b="1"/>
          </a:p>
        </p:txBody>
      </p:sp>
      <p:sp>
        <p:nvSpPr>
          <p:cNvPr id="639" name="Google Shape;639;p72"/>
          <p:cNvSpPr txBox="1"/>
          <p:nvPr/>
        </p:nvSpPr>
        <p:spPr>
          <a:xfrm>
            <a:off x="5563975" y="875525"/>
            <a:ext cx="3329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MSA = multiple sequence alignment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PSSM = Position-specific-scoring matrix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MRF = Markov Random Field (or Potts model)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40" name="Google Shape;640;p72"/>
          <p:cNvSpPr/>
          <p:nvPr/>
        </p:nvSpPr>
        <p:spPr>
          <a:xfrm>
            <a:off x="595879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72"/>
          <p:cNvSpPr/>
          <p:nvPr/>
        </p:nvSpPr>
        <p:spPr>
          <a:xfrm>
            <a:off x="652271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2"/>
          <p:cNvSpPr/>
          <p:nvPr/>
        </p:nvSpPr>
        <p:spPr>
          <a:xfrm>
            <a:off x="76505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2"/>
          <p:cNvSpPr/>
          <p:nvPr/>
        </p:nvSpPr>
        <p:spPr>
          <a:xfrm>
            <a:off x="821447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2"/>
          <p:cNvSpPr/>
          <p:nvPr/>
        </p:nvSpPr>
        <p:spPr>
          <a:xfrm>
            <a:off x="87783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2"/>
          <p:cNvSpPr/>
          <p:nvPr/>
        </p:nvSpPr>
        <p:spPr>
          <a:xfrm>
            <a:off x="99062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72"/>
          <p:cNvSpPr/>
          <p:nvPr/>
        </p:nvSpPr>
        <p:spPr>
          <a:xfrm>
            <a:off x="1047014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72"/>
          <p:cNvSpPr/>
          <p:nvPr/>
        </p:nvSpPr>
        <p:spPr>
          <a:xfrm>
            <a:off x="115979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2"/>
          <p:cNvSpPr/>
          <p:nvPr/>
        </p:nvSpPr>
        <p:spPr>
          <a:xfrm>
            <a:off x="1216190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72"/>
          <p:cNvSpPr/>
          <p:nvPr/>
        </p:nvSpPr>
        <p:spPr>
          <a:xfrm>
            <a:off x="127258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72"/>
          <p:cNvSpPr/>
          <p:nvPr/>
        </p:nvSpPr>
        <p:spPr>
          <a:xfrm>
            <a:off x="1328973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72"/>
          <p:cNvSpPr/>
          <p:nvPr/>
        </p:nvSpPr>
        <p:spPr>
          <a:xfrm>
            <a:off x="138536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2"/>
          <p:cNvSpPr/>
          <p:nvPr/>
        </p:nvSpPr>
        <p:spPr>
          <a:xfrm>
            <a:off x="708849" y="2336438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72"/>
          <p:cNvSpPr/>
          <p:nvPr/>
        </p:nvSpPr>
        <p:spPr>
          <a:xfrm>
            <a:off x="934230" y="2336438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2"/>
          <p:cNvSpPr/>
          <p:nvPr/>
        </p:nvSpPr>
        <p:spPr>
          <a:xfrm>
            <a:off x="1103406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72"/>
          <p:cNvSpPr/>
          <p:nvPr/>
        </p:nvSpPr>
        <p:spPr>
          <a:xfrm>
            <a:off x="1441757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2"/>
          <p:cNvSpPr/>
          <p:nvPr/>
        </p:nvSpPr>
        <p:spPr>
          <a:xfrm>
            <a:off x="1831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72"/>
          <p:cNvSpPr/>
          <p:nvPr/>
        </p:nvSpPr>
        <p:spPr>
          <a:xfrm>
            <a:off x="1887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72"/>
          <p:cNvSpPr/>
          <p:nvPr/>
        </p:nvSpPr>
        <p:spPr>
          <a:xfrm>
            <a:off x="2000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72"/>
          <p:cNvSpPr/>
          <p:nvPr/>
        </p:nvSpPr>
        <p:spPr>
          <a:xfrm>
            <a:off x="2056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72"/>
          <p:cNvSpPr/>
          <p:nvPr/>
        </p:nvSpPr>
        <p:spPr>
          <a:xfrm>
            <a:off x="2113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2"/>
          <p:cNvSpPr/>
          <p:nvPr/>
        </p:nvSpPr>
        <p:spPr>
          <a:xfrm>
            <a:off x="2226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72"/>
          <p:cNvSpPr/>
          <p:nvPr/>
        </p:nvSpPr>
        <p:spPr>
          <a:xfrm>
            <a:off x="2282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72"/>
          <p:cNvSpPr/>
          <p:nvPr/>
        </p:nvSpPr>
        <p:spPr>
          <a:xfrm>
            <a:off x="2395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2"/>
          <p:cNvSpPr/>
          <p:nvPr/>
        </p:nvSpPr>
        <p:spPr>
          <a:xfrm>
            <a:off x="2451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72"/>
          <p:cNvSpPr/>
          <p:nvPr/>
        </p:nvSpPr>
        <p:spPr>
          <a:xfrm>
            <a:off x="2508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72"/>
          <p:cNvSpPr/>
          <p:nvPr/>
        </p:nvSpPr>
        <p:spPr>
          <a:xfrm>
            <a:off x="2564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72"/>
          <p:cNvSpPr/>
          <p:nvPr/>
        </p:nvSpPr>
        <p:spPr>
          <a:xfrm>
            <a:off x="2621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72"/>
          <p:cNvSpPr/>
          <p:nvPr/>
        </p:nvSpPr>
        <p:spPr>
          <a:xfrm>
            <a:off x="1944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72"/>
          <p:cNvSpPr/>
          <p:nvPr/>
        </p:nvSpPr>
        <p:spPr>
          <a:xfrm>
            <a:off x="2169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72"/>
          <p:cNvSpPr/>
          <p:nvPr/>
        </p:nvSpPr>
        <p:spPr>
          <a:xfrm>
            <a:off x="2677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72"/>
          <p:cNvSpPr/>
          <p:nvPr/>
        </p:nvSpPr>
        <p:spPr>
          <a:xfrm>
            <a:off x="2169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2"/>
          <p:cNvSpPr/>
          <p:nvPr/>
        </p:nvSpPr>
        <p:spPr>
          <a:xfrm>
            <a:off x="2338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72"/>
          <p:cNvSpPr/>
          <p:nvPr/>
        </p:nvSpPr>
        <p:spPr>
          <a:xfrm>
            <a:off x="2338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72"/>
          <p:cNvSpPr/>
          <p:nvPr/>
        </p:nvSpPr>
        <p:spPr>
          <a:xfrm>
            <a:off x="2677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72"/>
          <p:cNvSpPr/>
          <p:nvPr/>
        </p:nvSpPr>
        <p:spPr>
          <a:xfrm>
            <a:off x="2677419" y="3714319"/>
            <a:ext cx="56100" cy="21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72"/>
          <p:cNvSpPr/>
          <p:nvPr/>
        </p:nvSpPr>
        <p:spPr>
          <a:xfrm>
            <a:off x="1830599" y="3648434"/>
            <a:ext cx="903000" cy="8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72"/>
          <p:cNvSpPr/>
          <p:nvPr/>
        </p:nvSpPr>
        <p:spPr>
          <a:xfrm>
            <a:off x="183096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72"/>
          <p:cNvSpPr/>
          <p:nvPr/>
        </p:nvSpPr>
        <p:spPr>
          <a:xfrm>
            <a:off x="188735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72"/>
          <p:cNvSpPr/>
          <p:nvPr/>
        </p:nvSpPr>
        <p:spPr>
          <a:xfrm>
            <a:off x="200014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72"/>
          <p:cNvSpPr/>
          <p:nvPr/>
        </p:nvSpPr>
        <p:spPr>
          <a:xfrm>
            <a:off x="2056534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72"/>
          <p:cNvSpPr/>
          <p:nvPr/>
        </p:nvSpPr>
        <p:spPr>
          <a:xfrm>
            <a:off x="2112926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72"/>
          <p:cNvSpPr/>
          <p:nvPr/>
        </p:nvSpPr>
        <p:spPr>
          <a:xfrm>
            <a:off x="2225710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72"/>
          <p:cNvSpPr/>
          <p:nvPr/>
        </p:nvSpPr>
        <p:spPr>
          <a:xfrm>
            <a:off x="183096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2"/>
          <p:cNvSpPr/>
          <p:nvPr/>
        </p:nvSpPr>
        <p:spPr>
          <a:xfrm>
            <a:off x="188735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2"/>
          <p:cNvSpPr/>
          <p:nvPr/>
        </p:nvSpPr>
        <p:spPr>
          <a:xfrm>
            <a:off x="200014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2"/>
          <p:cNvSpPr/>
          <p:nvPr/>
        </p:nvSpPr>
        <p:spPr>
          <a:xfrm>
            <a:off x="2056534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72"/>
          <p:cNvSpPr/>
          <p:nvPr/>
        </p:nvSpPr>
        <p:spPr>
          <a:xfrm>
            <a:off x="2112926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72"/>
          <p:cNvSpPr/>
          <p:nvPr/>
        </p:nvSpPr>
        <p:spPr>
          <a:xfrm>
            <a:off x="2225710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2"/>
          <p:cNvSpPr/>
          <p:nvPr/>
        </p:nvSpPr>
        <p:spPr>
          <a:xfrm>
            <a:off x="228210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72"/>
          <p:cNvSpPr/>
          <p:nvPr/>
        </p:nvSpPr>
        <p:spPr>
          <a:xfrm>
            <a:off x="2394885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72"/>
          <p:cNvSpPr/>
          <p:nvPr/>
        </p:nvSpPr>
        <p:spPr>
          <a:xfrm>
            <a:off x="245127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72"/>
          <p:cNvSpPr/>
          <p:nvPr/>
        </p:nvSpPr>
        <p:spPr>
          <a:xfrm>
            <a:off x="250766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72"/>
          <p:cNvSpPr/>
          <p:nvPr/>
        </p:nvSpPr>
        <p:spPr>
          <a:xfrm>
            <a:off x="2564061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72"/>
          <p:cNvSpPr/>
          <p:nvPr/>
        </p:nvSpPr>
        <p:spPr>
          <a:xfrm>
            <a:off x="2620453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72"/>
          <p:cNvSpPr/>
          <p:nvPr/>
        </p:nvSpPr>
        <p:spPr>
          <a:xfrm>
            <a:off x="228210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72"/>
          <p:cNvSpPr/>
          <p:nvPr/>
        </p:nvSpPr>
        <p:spPr>
          <a:xfrm>
            <a:off x="2394885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2"/>
          <p:cNvSpPr/>
          <p:nvPr/>
        </p:nvSpPr>
        <p:spPr>
          <a:xfrm>
            <a:off x="245127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72"/>
          <p:cNvSpPr/>
          <p:nvPr/>
        </p:nvSpPr>
        <p:spPr>
          <a:xfrm>
            <a:off x="250766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2"/>
          <p:cNvSpPr/>
          <p:nvPr/>
        </p:nvSpPr>
        <p:spPr>
          <a:xfrm>
            <a:off x="2564061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2"/>
          <p:cNvSpPr/>
          <p:nvPr/>
        </p:nvSpPr>
        <p:spPr>
          <a:xfrm>
            <a:off x="2620453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72"/>
          <p:cNvSpPr/>
          <p:nvPr/>
        </p:nvSpPr>
        <p:spPr>
          <a:xfrm>
            <a:off x="183096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72"/>
          <p:cNvSpPr/>
          <p:nvPr/>
        </p:nvSpPr>
        <p:spPr>
          <a:xfrm>
            <a:off x="188735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2"/>
          <p:cNvSpPr/>
          <p:nvPr/>
        </p:nvSpPr>
        <p:spPr>
          <a:xfrm>
            <a:off x="200014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2"/>
          <p:cNvSpPr/>
          <p:nvPr/>
        </p:nvSpPr>
        <p:spPr>
          <a:xfrm>
            <a:off x="2056534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2"/>
          <p:cNvSpPr/>
          <p:nvPr/>
        </p:nvSpPr>
        <p:spPr>
          <a:xfrm>
            <a:off x="2112926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2"/>
          <p:cNvSpPr/>
          <p:nvPr/>
        </p:nvSpPr>
        <p:spPr>
          <a:xfrm>
            <a:off x="2225710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72"/>
          <p:cNvSpPr/>
          <p:nvPr/>
        </p:nvSpPr>
        <p:spPr>
          <a:xfrm>
            <a:off x="228210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72"/>
          <p:cNvSpPr/>
          <p:nvPr/>
        </p:nvSpPr>
        <p:spPr>
          <a:xfrm>
            <a:off x="2394885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72"/>
          <p:cNvSpPr/>
          <p:nvPr/>
        </p:nvSpPr>
        <p:spPr>
          <a:xfrm>
            <a:off x="245127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72"/>
          <p:cNvSpPr/>
          <p:nvPr/>
        </p:nvSpPr>
        <p:spPr>
          <a:xfrm>
            <a:off x="250766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72"/>
          <p:cNvSpPr/>
          <p:nvPr/>
        </p:nvSpPr>
        <p:spPr>
          <a:xfrm>
            <a:off x="2564061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72"/>
          <p:cNvSpPr/>
          <p:nvPr/>
        </p:nvSpPr>
        <p:spPr>
          <a:xfrm>
            <a:off x="2620453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72"/>
          <p:cNvSpPr/>
          <p:nvPr/>
        </p:nvSpPr>
        <p:spPr>
          <a:xfrm>
            <a:off x="183096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72"/>
          <p:cNvSpPr/>
          <p:nvPr/>
        </p:nvSpPr>
        <p:spPr>
          <a:xfrm>
            <a:off x="188735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72"/>
          <p:cNvSpPr/>
          <p:nvPr/>
        </p:nvSpPr>
        <p:spPr>
          <a:xfrm>
            <a:off x="200014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72"/>
          <p:cNvSpPr/>
          <p:nvPr/>
        </p:nvSpPr>
        <p:spPr>
          <a:xfrm>
            <a:off x="2056534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2"/>
          <p:cNvSpPr/>
          <p:nvPr/>
        </p:nvSpPr>
        <p:spPr>
          <a:xfrm>
            <a:off x="2112926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72"/>
          <p:cNvSpPr/>
          <p:nvPr/>
        </p:nvSpPr>
        <p:spPr>
          <a:xfrm>
            <a:off x="2225710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72"/>
          <p:cNvSpPr/>
          <p:nvPr/>
        </p:nvSpPr>
        <p:spPr>
          <a:xfrm>
            <a:off x="228210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2"/>
          <p:cNvSpPr/>
          <p:nvPr/>
        </p:nvSpPr>
        <p:spPr>
          <a:xfrm>
            <a:off x="2394885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72"/>
          <p:cNvSpPr/>
          <p:nvPr/>
        </p:nvSpPr>
        <p:spPr>
          <a:xfrm>
            <a:off x="245127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72"/>
          <p:cNvSpPr/>
          <p:nvPr/>
        </p:nvSpPr>
        <p:spPr>
          <a:xfrm>
            <a:off x="250766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72"/>
          <p:cNvSpPr/>
          <p:nvPr/>
        </p:nvSpPr>
        <p:spPr>
          <a:xfrm>
            <a:off x="2564061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72"/>
          <p:cNvSpPr/>
          <p:nvPr/>
        </p:nvSpPr>
        <p:spPr>
          <a:xfrm>
            <a:off x="2620453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72"/>
          <p:cNvSpPr/>
          <p:nvPr/>
        </p:nvSpPr>
        <p:spPr>
          <a:xfrm>
            <a:off x="183096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72"/>
          <p:cNvSpPr/>
          <p:nvPr/>
        </p:nvSpPr>
        <p:spPr>
          <a:xfrm>
            <a:off x="188735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72"/>
          <p:cNvSpPr/>
          <p:nvPr/>
        </p:nvSpPr>
        <p:spPr>
          <a:xfrm>
            <a:off x="200014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2"/>
          <p:cNvSpPr/>
          <p:nvPr/>
        </p:nvSpPr>
        <p:spPr>
          <a:xfrm>
            <a:off x="2056534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72"/>
          <p:cNvSpPr/>
          <p:nvPr/>
        </p:nvSpPr>
        <p:spPr>
          <a:xfrm>
            <a:off x="2112926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72"/>
          <p:cNvSpPr/>
          <p:nvPr/>
        </p:nvSpPr>
        <p:spPr>
          <a:xfrm>
            <a:off x="2225710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2"/>
          <p:cNvSpPr/>
          <p:nvPr/>
        </p:nvSpPr>
        <p:spPr>
          <a:xfrm>
            <a:off x="228210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72"/>
          <p:cNvSpPr/>
          <p:nvPr/>
        </p:nvSpPr>
        <p:spPr>
          <a:xfrm>
            <a:off x="2394885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72"/>
          <p:cNvSpPr/>
          <p:nvPr/>
        </p:nvSpPr>
        <p:spPr>
          <a:xfrm>
            <a:off x="245127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72"/>
          <p:cNvSpPr/>
          <p:nvPr/>
        </p:nvSpPr>
        <p:spPr>
          <a:xfrm>
            <a:off x="250766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72"/>
          <p:cNvSpPr/>
          <p:nvPr/>
        </p:nvSpPr>
        <p:spPr>
          <a:xfrm>
            <a:off x="2564061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72"/>
          <p:cNvSpPr/>
          <p:nvPr/>
        </p:nvSpPr>
        <p:spPr>
          <a:xfrm>
            <a:off x="2620453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72"/>
          <p:cNvSpPr/>
          <p:nvPr/>
        </p:nvSpPr>
        <p:spPr>
          <a:xfrm>
            <a:off x="1943937" y="2467850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2"/>
          <p:cNvSpPr/>
          <p:nvPr/>
        </p:nvSpPr>
        <p:spPr>
          <a:xfrm>
            <a:off x="2169318" y="2467850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72"/>
          <p:cNvSpPr/>
          <p:nvPr/>
        </p:nvSpPr>
        <p:spPr>
          <a:xfrm>
            <a:off x="1943750" y="2567931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72"/>
          <p:cNvSpPr/>
          <p:nvPr/>
        </p:nvSpPr>
        <p:spPr>
          <a:xfrm>
            <a:off x="2169318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2"/>
          <p:cNvSpPr/>
          <p:nvPr/>
        </p:nvSpPr>
        <p:spPr>
          <a:xfrm>
            <a:off x="2338493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72"/>
          <p:cNvSpPr/>
          <p:nvPr/>
        </p:nvSpPr>
        <p:spPr>
          <a:xfrm>
            <a:off x="2338493" y="2567931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72"/>
          <p:cNvSpPr/>
          <p:nvPr/>
        </p:nvSpPr>
        <p:spPr>
          <a:xfrm>
            <a:off x="1943750" y="2668013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72"/>
          <p:cNvSpPr/>
          <p:nvPr/>
        </p:nvSpPr>
        <p:spPr>
          <a:xfrm>
            <a:off x="2169318" y="2668013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72"/>
          <p:cNvSpPr/>
          <p:nvPr/>
        </p:nvSpPr>
        <p:spPr>
          <a:xfrm>
            <a:off x="2338493" y="2668013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72"/>
          <p:cNvSpPr/>
          <p:nvPr/>
        </p:nvSpPr>
        <p:spPr>
          <a:xfrm>
            <a:off x="1943750" y="2768094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72"/>
          <p:cNvSpPr/>
          <p:nvPr/>
        </p:nvSpPr>
        <p:spPr>
          <a:xfrm>
            <a:off x="2169318" y="2768094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72"/>
          <p:cNvSpPr/>
          <p:nvPr/>
        </p:nvSpPr>
        <p:spPr>
          <a:xfrm>
            <a:off x="2338493" y="2768094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72"/>
          <p:cNvSpPr/>
          <p:nvPr/>
        </p:nvSpPr>
        <p:spPr>
          <a:xfrm>
            <a:off x="1943750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72"/>
          <p:cNvSpPr/>
          <p:nvPr/>
        </p:nvSpPr>
        <p:spPr>
          <a:xfrm>
            <a:off x="2169318" y="2868175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72"/>
          <p:cNvSpPr/>
          <p:nvPr/>
        </p:nvSpPr>
        <p:spPr>
          <a:xfrm>
            <a:off x="2338493" y="2868175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72"/>
          <p:cNvSpPr/>
          <p:nvPr/>
        </p:nvSpPr>
        <p:spPr>
          <a:xfrm>
            <a:off x="2676845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72"/>
          <p:cNvSpPr/>
          <p:nvPr/>
        </p:nvSpPr>
        <p:spPr>
          <a:xfrm>
            <a:off x="2676845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72"/>
          <p:cNvSpPr/>
          <p:nvPr/>
        </p:nvSpPr>
        <p:spPr>
          <a:xfrm>
            <a:off x="2676845" y="2668013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72"/>
          <p:cNvSpPr/>
          <p:nvPr/>
        </p:nvSpPr>
        <p:spPr>
          <a:xfrm>
            <a:off x="2676845" y="2768094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72"/>
          <p:cNvSpPr/>
          <p:nvPr/>
        </p:nvSpPr>
        <p:spPr>
          <a:xfrm>
            <a:off x="2676845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gremlin2.bakerlab.org/mk/img.php?db=TEST&amp;id=80&amp;mode=thumb" id="757" name="Google Shape;757;p72"/>
          <p:cNvPicPr preferRelativeResize="0"/>
          <p:nvPr/>
        </p:nvPicPr>
        <p:blipFill rotWithShape="1">
          <a:blip r:embed="rId3">
            <a:alphaModFix/>
          </a:blip>
          <a:srcRect b="0" l="19211" r="0" t="19211"/>
          <a:stretch/>
        </p:blipFill>
        <p:spPr>
          <a:xfrm>
            <a:off x="4720850" y="2315450"/>
            <a:ext cx="670200" cy="67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6_ecoli_pymol_loop_cartoon_wlines.png" id="758" name="Google Shape;75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8775" y="1633025"/>
            <a:ext cx="1058700" cy="70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72"/>
          <p:cNvCxnSpPr>
            <a:stCxn id="606" idx="3"/>
            <a:endCxn id="610" idx="1"/>
          </p:cNvCxnSpPr>
          <p:nvPr/>
        </p:nvCxnSpPr>
        <p:spPr>
          <a:xfrm>
            <a:off x="2863150" y="2543700"/>
            <a:ext cx="336900" cy="6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0" name="Google Shape;760;p72"/>
          <p:cNvPicPr preferRelativeResize="0"/>
          <p:nvPr/>
        </p:nvPicPr>
        <p:blipFill rotWithShape="1">
          <a:blip r:embed="rId5">
            <a:alphaModFix/>
          </a:blip>
          <a:srcRect b="21241" l="0" r="58896" t="0"/>
          <a:stretch/>
        </p:blipFill>
        <p:spPr>
          <a:xfrm>
            <a:off x="4353625" y="3396713"/>
            <a:ext cx="670200" cy="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2"/>
          <p:cNvPicPr preferRelativeResize="0"/>
          <p:nvPr/>
        </p:nvPicPr>
        <p:blipFill rotWithShape="1">
          <a:blip r:embed="rId5">
            <a:alphaModFix/>
          </a:blip>
          <a:srcRect b="21241" l="56081" r="2815" t="0"/>
          <a:stretch/>
        </p:blipFill>
        <p:spPr>
          <a:xfrm>
            <a:off x="5051100" y="3396638"/>
            <a:ext cx="670200" cy="3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2"/>
          <p:cNvSpPr/>
          <p:nvPr/>
        </p:nvSpPr>
        <p:spPr>
          <a:xfrm>
            <a:off x="3957350" y="4232413"/>
            <a:ext cx="436500" cy="4365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frag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763" name="Google Shape;763;p72"/>
          <p:cNvCxnSpPr>
            <a:stCxn id="609" idx="2"/>
            <a:endCxn id="762" idx="2"/>
          </p:cNvCxnSpPr>
          <p:nvPr/>
        </p:nvCxnSpPr>
        <p:spPr>
          <a:xfrm flipH="1" rot="-5400000">
            <a:off x="3546800" y="4040200"/>
            <a:ext cx="255900" cy="56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4" name="Google Shape;764;p72"/>
          <p:cNvCxnSpPr>
            <a:stCxn id="762" idx="6"/>
            <a:endCxn id="614" idx="2"/>
          </p:cNvCxnSpPr>
          <p:nvPr/>
        </p:nvCxnSpPr>
        <p:spPr>
          <a:xfrm flipH="1" rot="10800000">
            <a:off x="4393850" y="4194763"/>
            <a:ext cx="662100" cy="2559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5" name="Google Shape;765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1200" y="1668387"/>
            <a:ext cx="690300" cy="6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3"/>
          <p:cNvSpPr txBox="1"/>
          <p:nvPr/>
        </p:nvSpPr>
        <p:spPr>
          <a:xfrm>
            <a:off x="475975" y="1996950"/>
            <a:ext cx="1132800" cy="471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endParaRPr/>
          </a:p>
        </p:txBody>
      </p:sp>
      <p:sp>
        <p:nvSpPr>
          <p:cNvPr id="771" name="Google Shape;771;p73"/>
          <p:cNvSpPr txBox="1"/>
          <p:nvPr/>
        </p:nvSpPr>
        <p:spPr>
          <a:xfrm>
            <a:off x="1730350" y="1996950"/>
            <a:ext cx="1132800" cy="1093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</p:txBody>
      </p:sp>
      <p:sp>
        <p:nvSpPr>
          <p:cNvPr id="772" name="Google Shape;772;p73"/>
          <p:cNvSpPr txBox="1"/>
          <p:nvPr/>
        </p:nvSpPr>
        <p:spPr>
          <a:xfrm>
            <a:off x="1730350" y="3311500"/>
            <a:ext cx="1132800" cy="471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PSSM</a:t>
            </a:r>
            <a:endParaRPr/>
          </a:p>
        </p:txBody>
      </p:sp>
      <p:cxnSp>
        <p:nvCxnSpPr>
          <p:cNvPr id="773" name="Google Shape;773;p73"/>
          <p:cNvCxnSpPr>
            <a:stCxn id="771" idx="2"/>
            <a:endCxn id="772" idx="0"/>
          </p:cNvCxnSpPr>
          <p:nvPr/>
        </p:nvCxnSpPr>
        <p:spPr>
          <a:xfrm>
            <a:off x="2296750" y="3090450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4" name="Google Shape;774;p73"/>
          <p:cNvSpPr txBox="1"/>
          <p:nvPr/>
        </p:nvSpPr>
        <p:spPr>
          <a:xfrm>
            <a:off x="3035900" y="3782950"/>
            <a:ext cx="712500" cy="411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2ndary Structure</a:t>
            </a:r>
            <a:endParaRPr sz="900"/>
          </a:p>
        </p:txBody>
      </p:sp>
      <p:sp>
        <p:nvSpPr>
          <p:cNvPr id="775" name="Google Shape;775;p73"/>
          <p:cNvSpPr txBox="1"/>
          <p:nvPr/>
        </p:nvSpPr>
        <p:spPr>
          <a:xfrm>
            <a:off x="3200100" y="2337275"/>
            <a:ext cx="712500" cy="411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MRF</a:t>
            </a:r>
            <a:endParaRPr/>
          </a:p>
        </p:txBody>
      </p:sp>
      <p:sp>
        <p:nvSpPr>
          <p:cNvPr id="776" name="Google Shape;776;p73"/>
          <p:cNvSpPr txBox="1"/>
          <p:nvPr/>
        </p:nvSpPr>
        <p:spPr>
          <a:xfrm>
            <a:off x="4526600" y="1996950"/>
            <a:ext cx="1058700" cy="10935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Contacts</a:t>
            </a:r>
            <a:endParaRPr/>
          </a:p>
        </p:txBody>
      </p:sp>
      <p:cxnSp>
        <p:nvCxnSpPr>
          <p:cNvPr id="777" name="Google Shape;777;p73"/>
          <p:cNvCxnSpPr>
            <a:stCxn id="775" idx="3"/>
            <a:endCxn id="776" idx="1"/>
          </p:cNvCxnSpPr>
          <p:nvPr/>
        </p:nvCxnSpPr>
        <p:spPr>
          <a:xfrm>
            <a:off x="3912600" y="2543225"/>
            <a:ext cx="614100" cy="6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8" name="Google Shape;778;p73"/>
          <p:cNvSpPr txBox="1"/>
          <p:nvPr/>
        </p:nvSpPr>
        <p:spPr>
          <a:xfrm>
            <a:off x="8052625" y="2338050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</a:t>
            </a:r>
            <a:endParaRPr/>
          </a:p>
        </p:txBody>
      </p:sp>
      <p:sp>
        <p:nvSpPr>
          <p:cNvPr id="779" name="Google Shape;779;p73"/>
          <p:cNvSpPr txBox="1"/>
          <p:nvPr/>
        </p:nvSpPr>
        <p:spPr>
          <a:xfrm>
            <a:off x="4526600" y="3782725"/>
            <a:ext cx="1058700" cy="411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Fragments</a:t>
            </a:r>
            <a:endParaRPr/>
          </a:p>
        </p:txBody>
      </p:sp>
      <p:sp>
        <p:nvSpPr>
          <p:cNvPr id="780" name="Google Shape;780;p73"/>
          <p:cNvSpPr txBox="1"/>
          <p:nvPr/>
        </p:nvSpPr>
        <p:spPr>
          <a:xfrm>
            <a:off x="475975" y="847650"/>
            <a:ext cx="5931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CASP11 (2014) - Typical pipeline</a:t>
            </a:r>
            <a:endParaRPr b="1" sz="2200"/>
          </a:p>
        </p:txBody>
      </p:sp>
      <p:cxnSp>
        <p:nvCxnSpPr>
          <p:cNvPr id="781" name="Google Shape;781;p73"/>
          <p:cNvCxnSpPr>
            <a:stCxn id="770" idx="0"/>
            <a:endCxn id="782" idx="2"/>
          </p:cNvCxnSpPr>
          <p:nvPr/>
        </p:nvCxnSpPr>
        <p:spPr>
          <a:xfrm rot="-5400000">
            <a:off x="1150075" y="1599450"/>
            <a:ext cx="289800" cy="50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73"/>
          <p:cNvSpPr/>
          <p:nvPr/>
        </p:nvSpPr>
        <p:spPr>
          <a:xfrm>
            <a:off x="1547475" y="1488775"/>
            <a:ext cx="436500" cy="436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seq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783" name="Google Shape;783;p73"/>
          <p:cNvCxnSpPr>
            <a:stCxn id="782" idx="6"/>
            <a:endCxn id="771" idx="0"/>
          </p:cNvCxnSpPr>
          <p:nvPr/>
        </p:nvCxnSpPr>
        <p:spPr>
          <a:xfrm>
            <a:off x="1983975" y="1707025"/>
            <a:ext cx="312900" cy="2898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4" name="Google Shape;784;p73"/>
          <p:cNvSpPr txBox="1"/>
          <p:nvPr/>
        </p:nvSpPr>
        <p:spPr>
          <a:xfrm>
            <a:off x="2850200" y="4659825"/>
            <a:ext cx="1058700" cy="4119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</a:t>
            </a:r>
            <a:endParaRPr/>
          </a:p>
        </p:txBody>
      </p:sp>
      <p:sp>
        <p:nvSpPr>
          <p:cNvPr id="785" name="Google Shape;785;p73"/>
          <p:cNvSpPr txBox="1"/>
          <p:nvPr/>
        </p:nvSpPr>
        <p:spPr>
          <a:xfrm>
            <a:off x="8052625" y="465982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</a:t>
            </a:r>
            <a:endParaRPr/>
          </a:p>
        </p:txBody>
      </p:sp>
      <p:cxnSp>
        <p:nvCxnSpPr>
          <p:cNvPr id="786" name="Google Shape;786;p73"/>
          <p:cNvCxnSpPr>
            <a:stCxn id="784" idx="3"/>
            <a:endCxn id="787" idx="1"/>
          </p:cNvCxnSpPr>
          <p:nvPr/>
        </p:nvCxnSpPr>
        <p:spPr>
          <a:xfrm>
            <a:off x="3908900" y="4865775"/>
            <a:ext cx="27903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73"/>
          <p:cNvSpPr/>
          <p:nvPr/>
        </p:nvSpPr>
        <p:spPr>
          <a:xfrm>
            <a:off x="2078500" y="4647525"/>
            <a:ext cx="436500" cy="436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pdb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789" name="Google Shape;789;p73"/>
          <p:cNvCxnSpPr>
            <a:stCxn id="787" idx="3"/>
            <a:endCxn id="785" idx="1"/>
          </p:cNvCxnSpPr>
          <p:nvPr/>
        </p:nvCxnSpPr>
        <p:spPr>
          <a:xfrm>
            <a:off x="7757875" y="4865775"/>
            <a:ext cx="2949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7" name="Google Shape;787;p73"/>
          <p:cNvSpPr/>
          <p:nvPr/>
        </p:nvSpPr>
        <p:spPr>
          <a:xfrm>
            <a:off x="6699175" y="4739475"/>
            <a:ext cx="1058700" cy="252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Hybridize</a:t>
            </a:r>
            <a:endParaRPr/>
          </a:p>
        </p:txBody>
      </p:sp>
      <p:sp>
        <p:nvSpPr>
          <p:cNvPr id="790" name="Google Shape;790;p73"/>
          <p:cNvSpPr/>
          <p:nvPr/>
        </p:nvSpPr>
        <p:spPr>
          <a:xfrm>
            <a:off x="6699175" y="2417688"/>
            <a:ext cx="1058700" cy="252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Folding</a:t>
            </a:r>
            <a:endParaRPr/>
          </a:p>
        </p:txBody>
      </p:sp>
      <p:cxnSp>
        <p:nvCxnSpPr>
          <p:cNvPr id="791" name="Google Shape;791;p73"/>
          <p:cNvCxnSpPr>
            <a:stCxn id="790" idx="3"/>
            <a:endCxn id="778" idx="1"/>
          </p:cNvCxnSpPr>
          <p:nvPr/>
        </p:nvCxnSpPr>
        <p:spPr>
          <a:xfrm>
            <a:off x="7757875" y="2543988"/>
            <a:ext cx="2949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73"/>
          <p:cNvCxnSpPr>
            <a:stCxn id="779" idx="3"/>
            <a:endCxn id="787" idx="1"/>
          </p:cNvCxnSpPr>
          <p:nvPr/>
        </p:nvCxnSpPr>
        <p:spPr>
          <a:xfrm>
            <a:off x="5585300" y="3988675"/>
            <a:ext cx="1113900" cy="8772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73"/>
          <p:cNvCxnSpPr>
            <a:stCxn id="779" idx="3"/>
            <a:endCxn id="790" idx="1"/>
          </p:cNvCxnSpPr>
          <p:nvPr/>
        </p:nvCxnSpPr>
        <p:spPr>
          <a:xfrm flipH="1" rot="10800000">
            <a:off x="5585300" y="2543875"/>
            <a:ext cx="1113900" cy="14448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73"/>
          <p:cNvCxnSpPr>
            <a:stCxn id="772" idx="2"/>
            <a:endCxn id="795" idx="2"/>
          </p:cNvCxnSpPr>
          <p:nvPr/>
        </p:nvCxnSpPr>
        <p:spPr>
          <a:xfrm flipH="1" rot="-5400000">
            <a:off x="2304700" y="3774550"/>
            <a:ext cx="206100" cy="222000"/>
          </a:xfrm>
          <a:prstGeom prst="curved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73"/>
          <p:cNvCxnSpPr>
            <a:stCxn id="797" idx="6"/>
            <a:endCxn id="774" idx="1"/>
          </p:cNvCxnSpPr>
          <p:nvPr/>
        </p:nvCxnSpPr>
        <p:spPr>
          <a:xfrm>
            <a:off x="2852621" y="3988672"/>
            <a:ext cx="183300" cy="6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98" name="Google Shape;798;p73"/>
          <p:cNvGrpSpPr/>
          <p:nvPr/>
        </p:nvGrpSpPr>
        <p:grpSpPr>
          <a:xfrm>
            <a:off x="2518657" y="3868976"/>
            <a:ext cx="333964" cy="239392"/>
            <a:chOff x="2172642" y="5158900"/>
            <a:chExt cx="496305" cy="355761"/>
          </a:xfrm>
        </p:grpSpPr>
        <p:sp>
          <p:nvSpPr>
            <p:cNvPr id="799" name="Google Shape;799;p73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3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73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73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1" name="Google Shape;801;p73"/>
            <p:cNvCxnSpPr>
              <a:stCxn id="795" idx="7"/>
              <a:endCxn id="795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Google Shape;802;p73"/>
            <p:cNvCxnSpPr>
              <a:stCxn id="803" idx="2"/>
              <a:endCxn id="795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73"/>
            <p:cNvCxnSpPr>
              <a:stCxn id="795" idx="6"/>
              <a:endCxn id="799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73"/>
            <p:cNvCxnSpPr>
              <a:stCxn id="795" idx="5"/>
              <a:endCxn id="800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73"/>
            <p:cNvCxnSpPr>
              <a:stCxn id="803" idx="6"/>
              <a:endCxn id="797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Google Shape;807;p73"/>
            <p:cNvCxnSpPr>
              <a:stCxn id="799" idx="6"/>
              <a:endCxn id="797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8" name="Google Shape;808;p73"/>
            <p:cNvCxnSpPr>
              <a:stCxn id="800" idx="6"/>
              <a:endCxn id="797" idx="3"/>
            </p:cNvCxnSpPr>
            <p:nvPr/>
          </p:nvCxnSpPr>
          <p:spPr>
            <a:xfrm flipH="1" rot="10800000">
              <a:off x="2471196" y="5371261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3" name="Google Shape;803;p73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9" name="Google Shape;809;p73"/>
          <p:cNvCxnSpPr>
            <a:stCxn id="776" idx="3"/>
            <a:endCxn id="790" idx="1"/>
          </p:cNvCxnSpPr>
          <p:nvPr/>
        </p:nvCxnSpPr>
        <p:spPr>
          <a:xfrm>
            <a:off x="5585300" y="2543700"/>
            <a:ext cx="1113900" cy="6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73"/>
          <p:cNvSpPr txBox="1"/>
          <p:nvPr/>
        </p:nvSpPr>
        <p:spPr>
          <a:xfrm>
            <a:off x="6722325" y="2749175"/>
            <a:ext cx="194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Free Modeling (FM)</a:t>
            </a:r>
            <a:endParaRPr b="1"/>
          </a:p>
        </p:txBody>
      </p:sp>
      <p:sp>
        <p:nvSpPr>
          <p:cNvPr id="811" name="Google Shape;811;p73"/>
          <p:cNvSpPr txBox="1"/>
          <p:nvPr/>
        </p:nvSpPr>
        <p:spPr>
          <a:xfrm>
            <a:off x="5479125" y="5071725"/>
            <a:ext cx="31875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Template-based Modeling (TBM)</a:t>
            </a:r>
            <a:endParaRPr b="1"/>
          </a:p>
        </p:txBody>
      </p:sp>
      <p:cxnSp>
        <p:nvCxnSpPr>
          <p:cNvPr id="812" name="Google Shape;812;p73"/>
          <p:cNvCxnSpPr>
            <a:stCxn id="772" idx="2"/>
            <a:endCxn id="788" idx="0"/>
          </p:cNvCxnSpPr>
          <p:nvPr/>
        </p:nvCxnSpPr>
        <p:spPr>
          <a:xfrm>
            <a:off x="2296750" y="3782500"/>
            <a:ext cx="0" cy="864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73"/>
          <p:cNvCxnSpPr>
            <a:stCxn id="788" idx="6"/>
            <a:endCxn id="784" idx="1"/>
          </p:cNvCxnSpPr>
          <p:nvPr/>
        </p:nvCxnSpPr>
        <p:spPr>
          <a:xfrm>
            <a:off x="2515000" y="4865775"/>
            <a:ext cx="3351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4" name="Google Shape;814;p73"/>
          <p:cNvSpPr txBox="1"/>
          <p:nvPr/>
        </p:nvSpPr>
        <p:spPr>
          <a:xfrm>
            <a:off x="5563975" y="875525"/>
            <a:ext cx="3329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MSA = multiple sequence alignment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PSSM = Position-specific-scoring matrix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MRF = Markov Random Field (or Potts model)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815" name="Google Shape;815;p73"/>
          <p:cNvSpPr/>
          <p:nvPr/>
        </p:nvSpPr>
        <p:spPr>
          <a:xfrm>
            <a:off x="595879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73"/>
          <p:cNvSpPr/>
          <p:nvPr/>
        </p:nvSpPr>
        <p:spPr>
          <a:xfrm>
            <a:off x="652271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73"/>
          <p:cNvSpPr/>
          <p:nvPr/>
        </p:nvSpPr>
        <p:spPr>
          <a:xfrm>
            <a:off x="76505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73"/>
          <p:cNvSpPr/>
          <p:nvPr/>
        </p:nvSpPr>
        <p:spPr>
          <a:xfrm>
            <a:off x="821447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73"/>
          <p:cNvSpPr/>
          <p:nvPr/>
        </p:nvSpPr>
        <p:spPr>
          <a:xfrm>
            <a:off x="87783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73"/>
          <p:cNvSpPr/>
          <p:nvPr/>
        </p:nvSpPr>
        <p:spPr>
          <a:xfrm>
            <a:off x="99062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73"/>
          <p:cNvSpPr/>
          <p:nvPr/>
        </p:nvSpPr>
        <p:spPr>
          <a:xfrm>
            <a:off x="1047014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73"/>
          <p:cNvSpPr/>
          <p:nvPr/>
        </p:nvSpPr>
        <p:spPr>
          <a:xfrm>
            <a:off x="115979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73"/>
          <p:cNvSpPr/>
          <p:nvPr/>
        </p:nvSpPr>
        <p:spPr>
          <a:xfrm>
            <a:off x="1216190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73"/>
          <p:cNvSpPr/>
          <p:nvPr/>
        </p:nvSpPr>
        <p:spPr>
          <a:xfrm>
            <a:off x="127258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73"/>
          <p:cNvSpPr/>
          <p:nvPr/>
        </p:nvSpPr>
        <p:spPr>
          <a:xfrm>
            <a:off x="1328973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73"/>
          <p:cNvSpPr/>
          <p:nvPr/>
        </p:nvSpPr>
        <p:spPr>
          <a:xfrm>
            <a:off x="138536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73"/>
          <p:cNvSpPr/>
          <p:nvPr/>
        </p:nvSpPr>
        <p:spPr>
          <a:xfrm>
            <a:off x="708849" y="2336438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73"/>
          <p:cNvSpPr/>
          <p:nvPr/>
        </p:nvSpPr>
        <p:spPr>
          <a:xfrm>
            <a:off x="934230" y="2336438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73"/>
          <p:cNvSpPr/>
          <p:nvPr/>
        </p:nvSpPr>
        <p:spPr>
          <a:xfrm>
            <a:off x="1103406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73"/>
          <p:cNvSpPr/>
          <p:nvPr/>
        </p:nvSpPr>
        <p:spPr>
          <a:xfrm>
            <a:off x="1441757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73"/>
          <p:cNvSpPr/>
          <p:nvPr/>
        </p:nvSpPr>
        <p:spPr>
          <a:xfrm>
            <a:off x="1831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73"/>
          <p:cNvSpPr/>
          <p:nvPr/>
        </p:nvSpPr>
        <p:spPr>
          <a:xfrm>
            <a:off x="1887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73"/>
          <p:cNvSpPr/>
          <p:nvPr/>
        </p:nvSpPr>
        <p:spPr>
          <a:xfrm>
            <a:off x="2000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73"/>
          <p:cNvSpPr/>
          <p:nvPr/>
        </p:nvSpPr>
        <p:spPr>
          <a:xfrm>
            <a:off x="2056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73"/>
          <p:cNvSpPr/>
          <p:nvPr/>
        </p:nvSpPr>
        <p:spPr>
          <a:xfrm>
            <a:off x="2113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73"/>
          <p:cNvSpPr/>
          <p:nvPr/>
        </p:nvSpPr>
        <p:spPr>
          <a:xfrm>
            <a:off x="2226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73"/>
          <p:cNvSpPr/>
          <p:nvPr/>
        </p:nvSpPr>
        <p:spPr>
          <a:xfrm>
            <a:off x="2282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73"/>
          <p:cNvSpPr/>
          <p:nvPr/>
        </p:nvSpPr>
        <p:spPr>
          <a:xfrm>
            <a:off x="2395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3"/>
          <p:cNvSpPr/>
          <p:nvPr/>
        </p:nvSpPr>
        <p:spPr>
          <a:xfrm>
            <a:off x="2451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3"/>
          <p:cNvSpPr/>
          <p:nvPr/>
        </p:nvSpPr>
        <p:spPr>
          <a:xfrm>
            <a:off x="2508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73"/>
          <p:cNvSpPr/>
          <p:nvPr/>
        </p:nvSpPr>
        <p:spPr>
          <a:xfrm>
            <a:off x="2564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73"/>
          <p:cNvSpPr/>
          <p:nvPr/>
        </p:nvSpPr>
        <p:spPr>
          <a:xfrm>
            <a:off x="2621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73"/>
          <p:cNvSpPr/>
          <p:nvPr/>
        </p:nvSpPr>
        <p:spPr>
          <a:xfrm>
            <a:off x="1944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3"/>
          <p:cNvSpPr/>
          <p:nvPr/>
        </p:nvSpPr>
        <p:spPr>
          <a:xfrm>
            <a:off x="2169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73"/>
          <p:cNvSpPr/>
          <p:nvPr/>
        </p:nvSpPr>
        <p:spPr>
          <a:xfrm>
            <a:off x="2677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3"/>
          <p:cNvSpPr/>
          <p:nvPr/>
        </p:nvSpPr>
        <p:spPr>
          <a:xfrm>
            <a:off x="2169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73"/>
          <p:cNvSpPr/>
          <p:nvPr/>
        </p:nvSpPr>
        <p:spPr>
          <a:xfrm>
            <a:off x="2338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73"/>
          <p:cNvSpPr/>
          <p:nvPr/>
        </p:nvSpPr>
        <p:spPr>
          <a:xfrm>
            <a:off x="2338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73"/>
          <p:cNvSpPr/>
          <p:nvPr/>
        </p:nvSpPr>
        <p:spPr>
          <a:xfrm>
            <a:off x="2677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73"/>
          <p:cNvSpPr/>
          <p:nvPr/>
        </p:nvSpPr>
        <p:spPr>
          <a:xfrm>
            <a:off x="2677419" y="3714319"/>
            <a:ext cx="56100" cy="21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73"/>
          <p:cNvSpPr/>
          <p:nvPr/>
        </p:nvSpPr>
        <p:spPr>
          <a:xfrm>
            <a:off x="1830599" y="3648434"/>
            <a:ext cx="903000" cy="8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73"/>
          <p:cNvSpPr/>
          <p:nvPr/>
        </p:nvSpPr>
        <p:spPr>
          <a:xfrm>
            <a:off x="183096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73"/>
          <p:cNvSpPr/>
          <p:nvPr/>
        </p:nvSpPr>
        <p:spPr>
          <a:xfrm>
            <a:off x="188735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73"/>
          <p:cNvSpPr/>
          <p:nvPr/>
        </p:nvSpPr>
        <p:spPr>
          <a:xfrm>
            <a:off x="200014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73"/>
          <p:cNvSpPr/>
          <p:nvPr/>
        </p:nvSpPr>
        <p:spPr>
          <a:xfrm>
            <a:off x="2056534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73"/>
          <p:cNvSpPr/>
          <p:nvPr/>
        </p:nvSpPr>
        <p:spPr>
          <a:xfrm>
            <a:off x="2112926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73"/>
          <p:cNvSpPr/>
          <p:nvPr/>
        </p:nvSpPr>
        <p:spPr>
          <a:xfrm>
            <a:off x="2225710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73"/>
          <p:cNvSpPr/>
          <p:nvPr/>
        </p:nvSpPr>
        <p:spPr>
          <a:xfrm>
            <a:off x="183096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73"/>
          <p:cNvSpPr/>
          <p:nvPr/>
        </p:nvSpPr>
        <p:spPr>
          <a:xfrm>
            <a:off x="188735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73"/>
          <p:cNvSpPr/>
          <p:nvPr/>
        </p:nvSpPr>
        <p:spPr>
          <a:xfrm>
            <a:off x="200014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73"/>
          <p:cNvSpPr/>
          <p:nvPr/>
        </p:nvSpPr>
        <p:spPr>
          <a:xfrm>
            <a:off x="2056534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3"/>
          <p:cNvSpPr/>
          <p:nvPr/>
        </p:nvSpPr>
        <p:spPr>
          <a:xfrm>
            <a:off x="2112926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73"/>
          <p:cNvSpPr/>
          <p:nvPr/>
        </p:nvSpPr>
        <p:spPr>
          <a:xfrm>
            <a:off x="2225710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73"/>
          <p:cNvSpPr/>
          <p:nvPr/>
        </p:nvSpPr>
        <p:spPr>
          <a:xfrm>
            <a:off x="228210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73"/>
          <p:cNvSpPr/>
          <p:nvPr/>
        </p:nvSpPr>
        <p:spPr>
          <a:xfrm>
            <a:off x="2394885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73"/>
          <p:cNvSpPr/>
          <p:nvPr/>
        </p:nvSpPr>
        <p:spPr>
          <a:xfrm>
            <a:off x="245127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73"/>
          <p:cNvSpPr/>
          <p:nvPr/>
        </p:nvSpPr>
        <p:spPr>
          <a:xfrm>
            <a:off x="250766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73"/>
          <p:cNvSpPr/>
          <p:nvPr/>
        </p:nvSpPr>
        <p:spPr>
          <a:xfrm>
            <a:off x="2564061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73"/>
          <p:cNvSpPr/>
          <p:nvPr/>
        </p:nvSpPr>
        <p:spPr>
          <a:xfrm>
            <a:off x="2620453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73"/>
          <p:cNvSpPr/>
          <p:nvPr/>
        </p:nvSpPr>
        <p:spPr>
          <a:xfrm>
            <a:off x="228210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73"/>
          <p:cNvSpPr/>
          <p:nvPr/>
        </p:nvSpPr>
        <p:spPr>
          <a:xfrm>
            <a:off x="2394885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73"/>
          <p:cNvSpPr/>
          <p:nvPr/>
        </p:nvSpPr>
        <p:spPr>
          <a:xfrm>
            <a:off x="245127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73"/>
          <p:cNvSpPr/>
          <p:nvPr/>
        </p:nvSpPr>
        <p:spPr>
          <a:xfrm>
            <a:off x="250766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73"/>
          <p:cNvSpPr/>
          <p:nvPr/>
        </p:nvSpPr>
        <p:spPr>
          <a:xfrm>
            <a:off x="2564061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73"/>
          <p:cNvSpPr/>
          <p:nvPr/>
        </p:nvSpPr>
        <p:spPr>
          <a:xfrm>
            <a:off x="2620453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73"/>
          <p:cNvSpPr/>
          <p:nvPr/>
        </p:nvSpPr>
        <p:spPr>
          <a:xfrm>
            <a:off x="183096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73"/>
          <p:cNvSpPr/>
          <p:nvPr/>
        </p:nvSpPr>
        <p:spPr>
          <a:xfrm>
            <a:off x="188735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73"/>
          <p:cNvSpPr/>
          <p:nvPr/>
        </p:nvSpPr>
        <p:spPr>
          <a:xfrm>
            <a:off x="200014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73"/>
          <p:cNvSpPr/>
          <p:nvPr/>
        </p:nvSpPr>
        <p:spPr>
          <a:xfrm>
            <a:off x="2056534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73"/>
          <p:cNvSpPr/>
          <p:nvPr/>
        </p:nvSpPr>
        <p:spPr>
          <a:xfrm>
            <a:off x="2112926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73"/>
          <p:cNvSpPr/>
          <p:nvPr/>
        </p:nvSpPr>
        <p:spPr>
          <a:xfrm>
            <a:off x="2225710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73"/>
          <p:cNvSpPr/>
          <p:nvPr/>
        </p:nvSpPr>
        <p:spPr>
          <a:xfrm>
            <a:off x="228210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73"/>
          <p:cNvSpPr/>
          <p:nvPr/>
        </p:nvSpPr>
        <p:spPr>
          <a:xfrm>
            <a:off x="2394885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73"/>
          <p:cNvSpPr/>
          <p:nvPr/>
        </p:nvSpPr>
        <p:spPr>
          <a:xfrm>
            <a:off x="245127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73"/>
          <p:cNvSpPr/>
          <p:nvPr/>
        </p:nvSpPr>
        <p:spPr>
          <a:xfrm>
            <a:off x="250766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73"/>
          <p:cNvSpPr/>
          <p:nvPr/>
        </p:nvSpPr>
        <p:spPr>
          <a:xfrm>
            <a:off x="2564061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2620453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73"/>
          <p:cNvSpPr/>
          <p:nvPr/>
        </p:nvSpPr>
        <p:spPr>
          <a:xfrm>
            <a:off x="183096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73"/>
          <p:cNvSpPr/>
          <p:nvPr/>
        </p:nvSpPr>
        <p:spPr>
          <a:xfrm>
            <a:off x="188735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73"/>
          <p:cNvSpPr/>
          <p:nvPr/>
        </p:nvSpPr>
        <p:spPr>
          <a:xfrm>
            <a:off x="200014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73"/>
          <p:cNvSpPr/>
          <p:nvPr/>
        </p:nvSpPr>
        <p:spPr>
          <a:xfrm>
            <a:off x="2056534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73"/>
          <p:cNvSpPr/>
          <p:nvPr/>
        </p:nvSpPr>
        <p:spPr>
          <a:xfrm>
            <a:off x="2112926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73"/>
          <p:cNvSpPr/>
          <p:nvPr/>
        </p:nvSpPr>
        <p:spPr>
          <a:xfrm>
            <a:off x="2225710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73"/>
          <p:cNvSpPr/>
          <p:nvPr/>
        </p:nvSpPr>
        <p:spPr>
          <a:xfrm>
            <a:off x="228210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73"/>
          <p:cNvSpPr/>
          <p:nvPr/>
        </p:nvSpPr>
        <p:spPr>
          <a:xfrm>
            <a:off x="2394885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73"/>
          <p:cNvSpPr/>
          <p:nvPr/>
        </p:nvSpPr>
        <p:spPr>
          <a:xfrm>
            <a:off x="245127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73"/>
          <p:cNvSpPr/>
          <p:nvPr/>
        </p:nvSpPr>
        <p:spPr>
          <a:xfrm>
            <a:off x="250766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73"/>
          <p:cNvSpPr/>
          <p:nvPr/>
        </p:nvSpPr>
        <p:spPr>
          <a:xfrm>
            <a:off x="2564061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73"/>
          <p:cNvSpPr/>
          <p:nvPr/>
        </p:nvSpPr>
        <p:spPr>
          <a:xfrm>
            <a:off x="2620453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73"/>
          <p:cNvSpPr/>
          <p:nvPr/>
        </p:nvSpPr>
        <p:spPr>
          <a:xfrm>
            <a:off x="183096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73"/>
          <p:cNvSpPr/>
          <p:nvPr/>
        </p:nvSpPr>
        <p:spPr>
          <a:xfrm>
            <a:off x="188735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73"/>
          <p:cNvSpPr/>
          <p:nvPr/>
        </p:nvSpPr>
        <p:spPr>
          <a:xfrm>
            <a:off x="200014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73"/>
          <p:cNvSpPr/>
          <p:nvPr/>
        </p:nvSpPr>
        <p:spPr>
          <a:xfrm>
            <a:off x="2056534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73"/>
          <p:cNvSpPr/>
          <p:nvPr/>
        </p:nvSpPr>
        <p:spPr>
          <a:xfrm>
            <a:off x="2112926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73"/>
          <p:cNvSpPr/>
          <p:nvPr/>
        </p:nvSpPr>
        <p:spPr>
          <a:xfrm>
            <a:off x="2225710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73"/>
          <p:cNvSpPr/>
          <p:nvPr/>
        </p:nvSpPr>
        <p:spPr>
          <a:xfrm>
            <a:off x="228210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73"/>
          <p:cNvSpPr/>
          <p:nvPr/>
        </p:nvSpPr>
        <p:spPr>
          <a:xfrm>
            <a:off x="2394885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73"/>
          <p:cNvSpPr/>
          <p:nvPr/>
        </p:nvSpPr>
        <p:spPr>
          <a:xfrm>
            <a:off x="245127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73"/>
          <p:cNvSpPr/>
          <p:nvPr/>
        </p:nvSpPr>
        <p:spPr>
          <a:xfrm>
            <a:off x="250766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73"/>
          <p:cNvSpPr/>
          <p:nvPr/>
        </p:nvSpPr>
        <p:spPr>
          <a:xfrm>
            <a:off x="2564061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73"/>
          <p:cNvSpPr/>
          <p:nvPr/>
        </p:nvSpPr>
        <p:spPr>
          <a:xfrm>
            <a:off x="2620453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73"/>
          <p:cNvSpPr/>
          <p:nvPr/>
        </p:nvSpPr>
        <p:spPr>
          <a:xfrm>
            <a:off x="1943937" y="2467850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73"/>
          <p:cNvSpPr/>
          <p:nvPr/>
        </p:nvSpPr>
        <p:spPr>
          <a:xfrm>
            <a:off x="2169318" y="2467850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73"/>
          <p:cNvSpPr/>
          <p:nvPr/>
        </p:nvSpPr>
        <p:spPr>
          <a:xfrm>
            <a:off x="1943750" y="2567931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73"/>
          <p:cNvSpPr/>
          <p:nvPr/>
        </p:nvSpPr>
        <p:spPr>
          <a:xfrm>
            <a:off x="2169318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73"/>
          <p:cNvSpPr/>
          <p:nvPr/>
        </p:nvSpPr>
        <p:spPr>
          <a:xfrm>
            <a:off x="2338493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73"/>
          <p:cNvSpPr/>
          <p:nvPr/>
        </p:nvSpPr>
        <p:spPr>
          <a:xfrm>
            <a:off x="2338493" y="2567931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73"/>
          <p:cNvSpPr/>
          <p:nvPr/>
        </p:nvSpPr>
        <p:spPr>
          <a:xfrm>
            <a:off x="1943750" y="2668013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73"/>
          <p:cNvSpPr/>
          <p:nvPr/>
        </p:nvSpPr>
        <p:spPr>
          <a:xfrm>
            <a:off x="2169318" y="2668013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73"/>
          <p:cNvSpPr/>
          <p:nvPr/>
        </p:nvSpPr>
        <p:spPr>
          <a:xfrm>
            <a:off x="2338493" y="2668013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73"/>
          <p:cNvSpPr/>
          <p:nvPr/>
        </p:nvSpPr>
        <p:spPr>
          <a:xfrm>
            <a:off x="1943750" y="2768094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73"/>
          <p:cNvSpPr/>
          <p:nvPr/>
        </p:nvSpPr>
        <p:spPr>
          <a:xfrm>
            <a:off x="2169318" y="2768094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73"/>
          <p:cNvSpPr/>
          <p:nvPr/>
        </p:nvSpPr>
        <p:spPr>
          <a:xfrm>
            <a:off x="2338493" y="2768094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73"/>
          <p:cNvSpPr/>
          <p:nvPr/>
        </p:nvSpPr>
        <p:spPr>
          <a:xfrm>
            <a:off x="1943750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73"/>
          <p:cNvSpPr/>
          <p:nvPr/>
        </p:nvSpPr>
        <p:spPr>
          <a:xfrm>
            <a:off x="2169318" y="2868175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73"/>
          <p:cNvSpPr/>
          <p:nvPr/>
        </p:nvSpPr>
        <p:spPr>
          <a:xfrm>
            <a:off x="2338493" y="2868175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73"/>
          <p:cNvSpPr/>
          <p:nvPr/>
        </p:nvSpPr>
        <p:spPr>
          <a:xfrm>
            <a:off x="2676845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73"/>
          <p:cNvSpPr/>
          <p:nvPr/>
        </p:nvSpPr>
        <p:spPr>
          <a:xfrm>
            <a:off x="2676845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73"/>
          <p:cNvSpPr/>
          <p:nvPr/>
        </p:nvSpPr>
        <p:spPr>
          <a:xfrm>
            <a:off x="2676845" y="2668013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73"/>
          <p:cNvSpPr/>
          <p:nvPr/>
        </p:nvSpPr>
        <p:spPr>
          <a:xfrm>
            <a:off x="2676845" y="2768094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73"/>
          <p:cNvSpPr/>
          <p:nvPr/>
        </p:nvSpPr>
        <p:spPr>
          <a:xfrm>
            <a:off x="2676845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gremlin2.bakerlab.org/mk/img.php?db=TEST&amp;id=80&amp;mode=thumb" id="932" name="Google Shape;932;p73"/>
          <p:cNvPicPr preferRelativeResize="0"/>
          <p:nvPr/>
        </p:nvPicPr>
        <p:blipFill rotWithShape="1">
          <a:blip r:embed="rId3">
            <a:alphaModFix/>
          </a:blip>
          <a:srcRect b="0" l="19211" r="0" t="19211"/>
          <a:stretch/>
        </p:blipFill>
        <p:spPr>
          <a:xfrm>
            <a:off x="4720850" y="2315450"/>
            <a:ext cx="670200" cy="67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6_ecoli_pymol_loop_cartoon_wlines.png" id="933" name="Google Shape;93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8775" y="1633025"/>
            <a:ext cx="1058700" cy="70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6_ecoli_pymol_loop_cartoon_nolines.png" id="934" name="Google Shape;934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5153" y="3954020"/>
            <a:ext cx="1058700" cy="70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5" name="Google Shape;935;p73"/>
          <p:cNvCxnSpPr>
            <a:stCxn id="771" idx="3"/>
            <a:endCxn id="775" idx="1"/>
          </p:cNvCxnSpPr>
          <p:nvPr/>
        </p:nvCxnSpPr>
        <p:spPr>
          <a:xfrm>
            <a:off x="2863150" y="2543700"/>
            <a:ext cx="336900" cy="6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6" name="Google Shape;936;p73"/>
          <p:cNvPicPr preferRelativeResize="0"/>
          <p:nvPr/>
        </p:nvPicPr>
        <p:blipFill rotWithShape="1">
          <a:blip r:embed="rId6">
            <a:alphaModFix/>
          </a:blip>
          <a:srcRect b="21241" l="0" r="58896" t="0"/>
          <a:stretch/>
        </p:blipFill>
        <p:spPr>
          <a:xfrm>
            <a:off x="4353625" y="3396713"/>
            <a:ext cx="670200" cy="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73"/>
          <p:cNvPicPr preferRelativeResize="0"/>
          <p:nvPr/>
        </p:nvPicPr>
        <p:blipFill rotWithShape="1">
          <a:blip r:embed="rId6">
            <a:alphaModFix/>
          </a:blip>
          <a:srcRect b="21241" l="56081" r="2815" t="0"/>
          <a:stretch/>
        </p:blipFill>
        <p:spPr>
          <a:xfrm>
            <a:off x="5051100" y="3396638"/>
            <a:ext cx="670200" cy="3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73"/>
          <p:cNvSpPr/>
          <p:nvPr/>
        </p:nvSpPr>
        <p:spPr>
          <a:xfrm>
            <a:off x="3957350" y="4232413"/>
            <a:ext cx="436500" cy="4365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frag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939" name="Google Shape;939;p73"/>
          <p:cNvCxnSpPr>
            <a:stCxn id="774" idx="2"/>
            <a:endCxn id="938" idx="2"/>
          </p:cNvCxnSpPr>
          <p:nvPr/>
        </p:nvCxnSpPr>
        <p:spPr>
          <a:xfrm flipH="1" rot="-5400000">
            <a:off x="3546800" y="4040200"/>
            <a:ext cx="255900" cy="56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0" name="Google Shape;940;p73"/>
          <p:cNvCxnSpPr>
            <a:stCxn id="938" idx="6"/>
            <a:endCxn id="779" idx="2"/>
          </p:cNvCxnSpPr>
          <p:nvPr/>
        </p:nvCxnSpPr>
        <p:spPr>
          <a:xfrm flipH="1" rot="10800000">
            <a:off x="4393850" y="4194763"/>
            <a:ext cx="662100" cy="2559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1" name="Google Shape;941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3250" y="5152850"/>
            <a:ext cx="662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6500" y="5174713"/>
            <a:ext cx="436500" cy="6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11200" y="1668387"/>
            <a:ext cx="690300" cy="6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4"/>
          <p:cNvSpPr txBox="1"/>
          <p:nvPr/>
        </p:nvSpPr>
        <p:spPr>
          <a:xfrm>
            <a:off x="475975" y="1996950"/>
            <a:ext cx="1132800" cy="471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endParaRPr/>
          </a:p>
        </p:txBody>
      </p:sp>
      <p:sp>
        <p:nvSpPr>
          <p:cNvPr id="949" name="Google Shape;949;p74"/>
          <p:cNvSpPr txBox="1"/>
          <p:nvPr/>
        </p:nvSpPr>
        <p:spPr>
          <a:xfrm>
            <a:off x="1730350" y="1996950"/>
            <a:ext cx="1132800" cy="1093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</p:txBody>
      </p:sp>
      <p:sp>
        <p:nvSpPr>
          <p:cNvPr id="950" name="Google Shape;950;p74"/>
          <p:cNvSpPr txBox="1"/>
          <p:nvPr/>
        </p:nvSpPr>
        <p:spPr>
          <a:xfrm>
            <a:off x="1730350" y="3311500"/>
            <a:ext cx="1132800" cy="471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PSSM</a:t>
            </a:r>
            <a:endParaRPr/>
          </a:p>
        </p:txBody>
      </p:sp>
      <p:cxnSp>
        <p:nvCxnSpPr>
          <p:cNvPr id="951" name="Google Shape;951;p74"/>
          <p:cNvCxnSpPr>
            <a:stCxn id="949" idx="2"/>
            <a:endCxn id="950" idx="0"/>
          </p:cNvCxnSpPr>
          <p:nvPr/>
        </p:nvCxnSpPr>
        <p:spPr>
          <a:xfrm>
            <a:off x="2296750" y="3090450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74"/>
          <p:cNvSpPr txBox="1"/>
          <p:nvPr/>
        </p:nvSpPr>
        <p:spPr>
          <a:xfrm>
            <a:off x="3200100" y="2337275"/>
            <a:ext cx="712500" cy="4119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MRF</a:t>
            </a:r>
            <a:endParaRPr/>
          </a:p>
        </p:txBody>
      </p:sp>
      <p:sp>
        <p:nvSpPr>
          <p:cNvPr id="953" name="Google Shape;953;p74"/>
          <p:cNvSpPr txBox="1"/>
          <p:nvPr/>
        </p:nvSpPr>
        <p:spPr>
          <a:xfrm>
            <a:off x="475975" y="847650"/>
            <a:ext cx="5931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CASP13 (2018) - Alphafold1*</a:t>
            </a:r>
            <a:endParaRPr b="1" sz="2200"/>
          </a:p>
        </p:txBody>
      </p:sp>
      <p:cxnSp>
        <p:nvCxnSpPr>
          <p:cNvPr id="954" name="Google Shape;954;p74"/>
          <p:cNvCxnSpPr>
            <a:stCxn id="948" idx="0"/>
            <a:endCxn id="955" idx="2"/>
          </p:cNvCxnSpPr>
          <p:nvPr/>
        </p:nvCxnSpPr>
        <p:spPr>
          <a:xfrm rot="-5400000">
            <a:off x="1150075" y="1599450"/>
            <a:ext cx="289800" cy="50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5" name="Google Shape;955;p74"/>
          <p:cNvSpPr/>
          <p:nvPr/>
        </p:nvSpPr>
        <p:spPr>
          <a:xfrm>
            <a:off x="1547475" y="1488775"/>
            <a:ext cx="436500" cy="436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seq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956" name="Google Shape;956;p74"/>
          <p:cNvCxnSpPr>
            <a:stCxn id="955" idx="6"/>
            <a:endCxn id="949" idx="0"/>
          </p:cNvCxnSpPr>
          <p:nvPr/>
        </p:nvCxnSpPr>
        <p:spPr>
          <a:xfrm>
            <a:off x="1983975" y="1707025"/>
            <a:ext cx="312900" cy="2898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7" name="Google Shape;957;p74"/>
          <p:cNvSpPr/>
          <p:nvPr/>
        </p:nvSpPr>
        <p:spPr>
          <a:xfrm>
            <a:off x="595879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74"/>
          <p:cNvSpPr/>
          <p:nvPr/>
        </p:nvSpPr>
        <p:spPr>
          <a:xfrm>
            <a:off x="652271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74"/>
          <p:cNvSpPr/>
          <p:nvPr/>
        </p:nvSpPr>
        <p:spPr>
          <a:xfrm>
            <a:off x="76505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74"/>
          <p:cNvSpPr/>
          <p:nvPr/>
        </p:nvSpPr>
        <p:spPr>
          <a:xfrm>
            <a:off x="821447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74"/>
          <p:cNvSpPr/>
          <p:nvPr/>
        </p:nvSpPr>
        <p:spPr>
          <a:xfrm>
            <a:off x="87783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74"/>
          <p:cNvSpPr/>
          <p:nvPr/>
        </p:nvSpPr>
        <p:spPr>
          <a:xfrm>
            <a:off x="99062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74"/>
          <p:cNvSpPr/>
          <p:nvPr/>
        </p:nvSpPr>
        <p:spPr>
          <a:xfrm>
            <a:off x="1047014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74"/>
          <p:cNvSpPr/>
          <p:nvPr/>
        </p:nvSpPr>
        <p:spPr>
          <a:xfrm>
            <a:off x="115979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74"/>
          <p:cNvSpPr/>
          <p:nvPr/>
        </p:nvSpPr>
        <p:spPr>
          <a:xfrm>
            <a:off x="1216190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74"/>
          <p:cNvSpPr/>
          <p:nvPr/>
        </p:nvSpPr>
        <p:spPr>
          <a:xfrm>
            <a:off x="127258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74"/>
          <p:cNvSpPr/>
          <p:nvPr/>
        </p:nvSpPr>
        <p:spPr>
          <a:xfrm>
            <a:off x="1328973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74"/>
          <p:cNvSpPr/>
          <p:nvPr/>
        </p:nvSpPr>
        <p:spPr>
          <a:xfrm>
            <a:off x="138536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74"/>
          <p:cNvSpPr/>
          <p:nvPr/>
        </p:nvSpPr>
        <p:spPr>
          <a:xfrm>
            <a:off x="708849" y="2336438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74"/>
          <p:cNvSpPr/>
          <p:nvPr/>
        </p:nvSpPr>
        <p:spPr>
          <a:xfrm>
            <a:off x="934230" y="2336438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74"/>
          <p:cNvSpPr/>
          <p:nvPr/>
        </p:nvSpPr>
        <p:spPr>
          <a:xfrm>
            <a:off x="1103406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74"/>
          <p:cNvSpPr/>
          <p:nvPr/>
        </p:nvSpPr>
        <p:spPr>
          <a:xfrm>
            <a:off x="1441757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74"/>
          <p:cNvSpPr/>
          <p:nvPr/>
        </p:nvSpPr>
        <p:spPr>
          <a:xfrm>
            <a:off x="1831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74"/>
          <p:cNvSpPr/>
          <p:nvPr/>
        </p:nvSpPr>
        <p:spPr>
          <a:xfrm>
            <a:off x="1887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74"/>
          <p:cNvSpPr/>
          <p:nvPr/>
        </p:nvSpPr>
        <p:spPr>
          <a:xfrm>
            <a:off x="2000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74"/>
          <p:cNvSpPr/>
          <p:nvPr/>
        </p:nvSpPr>
        <p:spPr>
          <a:xfrm>
            <a:off x="2056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74"/>
          <p:cNvSpPr/>
          <p:nvPr/>
        </p:nvSpPr>
        <p:spPr>
          <a:xfrm>
            <a:off x="2113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74"/>
          <p:cNvSpPr/>
          <p:nvPr/>
        </p:nvSpPr>
        <p:spPr>
          <a:xfrm>
            <a:off x="2226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74"/>
          <p:cNvSpPr/>
          <p:nvPr/>
        </p:nvSpPr>
        <p:spPr>
          <a:xfrm>
            <a:off x="2282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74"/>
          <p:cNvSpPr/>
          <p:nvPr/>
        </p:nvSpPr>
        <p:spPr>
          <a:xfrm>
            <a:off x="2395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74"/>
          <p:cNvSpPr/>
          <p:nvPr/>
        </p:nvSpPr>
        <p:spPr>
          <a:xfrm>
            <a:off x="2451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74"/>
          <p:cNvSpPr/>
          <p:nvPr/>
        </p:nvSpPr>
        <p:spPr>
          <a:xfrm>
            <a:off x="2508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74"/>
          <p:cNvSpPr/>
          <p:nvPr/>
        </p:nvSpPr>
        <p:spPr>
          <a:xfrm>
            <a:off x="2564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74"/>
          <p:cNvSpPr/>
          <p:nvPr/>
        </p:nvSpPr>
        <p:spPr>
          <a:xfrm>
            <a:off x="2621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74"/>
          <p:cNvSpPr/>
          <p:nvPr/>
        </p:nvSpPr>
        <p:spPr>
          <a:xfrm>
            <a:off x="1944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74"/>
          <p:cNvSpPr/>
          <p:nvPr/>
        </p:nvSpPr>
        <p:spPr>
          <a:xfrm>
            <a:off x="2169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74"/>
          <p:cNvSpPr/>
          <p:nvPr/>
        </p:nvSpPr>
        <p:spPr>
          <a:xfrm>
            <a:off x="2677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74"/>
          <p:cNvSpPr/>
          <p:nvPr/>
        </p:nvSpPr>
        <p:spPr>
          <a:xfrm>
            <a:off x="2169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74"/>
          <p:cNvSpPr/>
          <p:nvPr/>
        </p:nvSpPr>
        <p:spPr>
          <a:xfrm>
            <a:off x="2338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74"/>
          <p:cNvSpPr/>
          <p:nvPr/>
        </p:nvSpPr>
        <p:spPr>
          <a:xfrm>
            <a:off x="2338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74"/>
          <p:cNvSpPr/>
          <p:nvPr/>
        </p:nvSpPr>
        <p:spPr>
          <a:xfrm>
            <a:off x="2677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74"/>
          <p:cNvSpPr/>
          <p:nvPr/>
        </p:nvSpPr>
        <p:spPr>
          <a:xfrm>
            <a:off x="2677419" y="3714319"/>
            <a:ext cx="56100" cy="21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74"/>
          <p:cNvSpPr/>
          <p:nvPr/>
        </p:nvSpPr>
        <p:spPr>
          <a:xfrm>
            <a:off x="1830599" y="3648434"/>
            <a:ext cx="903000" cy="8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74"/>
          <p:cNvSpPr/>
          <p:nvPr/>
        </p:nvSpPr>
        <p:spPr>
          <a:xfrm>
            <a:off x="183096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74"/>
          <p:cNvSpPr/>
          <p:nvPr/>
        </p:nvSpPr>
        <p:spPr>
          <a:xfrm>
            <a:off x="188735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74"/>
          <p:cNvSpPr/>
          <p:nvPr/>
        </p:nvSpPr>
        <p:spPr>
          <a:xfrm>
            <a:off x="200014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74"/>
          <p:cNvSpPr/>
          <p:nvPr/>
        </p:nvSpPr>
        <p:spPr>
          <a:xfrm>
            <a:off x="2056534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74"/>
          <p:cNvSpPr/>
          <p:nvPr/>
        </p:nvSpPr>
        <p:spPr>
          <a:xfrm>
            <a:off x="2112926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74"/>
          <p:cNvSpPr/>
          <p:nvPr/>
        </p:nvSpPr>
        <p:spPr>
          <a:xfrm>
            <a:off x="2225710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74"/>
          <p:cNvSpPr/>
          <p:nvPr/>
        </p:nvSpPr>
        <p:spPr>
          <a:xfrm>
            <a:off x="183096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74"/>
          <p:cNvSpPr/>
          <p:nvPr/>
        </p:nvSpPr>
        <p:spPr>
          <a:xfrm>
            <a:off x="188735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74"/>
          <p:cNvSpPr/>
          <p:nvPr/>
        </p:nvSpPr>
        <p:spPr>
          <a:xfrm>
            <a:off x="200014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74"/>
          <p:cNvSpPr/>
          <p:nvPr/>
        </p:nvSpPr>
        <p:spPr>
          <a:xfrm>
            <a:off x="2056534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74"/>
          <p:cNvSpPr/>
          <p:nvPr/>
        </p:nvSpPr>
        <p:spPr>
          <a:xfrm>
            <a:off x="2112926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74"/>
          <p:cNvSpPr/>
          <p:nvPr/>
        </p:nvSpPr>
        <p:spPr>
          <a:xfrm>
            <a:off x="2225710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74"/>
          <p:cNvSpPr/>
          <p:nvPr/>
        </p:nvSpPr>
        <p:spPr>
          <a:xfrm>
            <a:off x="228210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74"/>
          <p:cNvSpPr/>
          <p:nvPr/>
        </p:nvSpPr>
        <p:spPr>
          <a:xfrm>
            <a:off x="2394885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74"/>
          <p:cNvSpPr/>
          <p:nvPr/>
        </p:nvSpPr>
        <p:spPr>
          <a:xfrm>
            <a:off x="245127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74"/>
          <p:cNvSpPr/>
          <p:nvPr/>
        </p:nvSpPr>
        <p:spPr>
          <a:xfrm>
            <a:off x="250766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74"/>
          <p:cNvSpPr/>
          <p:nvPr/>
        </p:nvSpPr>
        <p:spPr>
          <a:xfrm>
            <a:off x="2564061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74"/>
          <p:cNvSpPr/>
          <p:nvPr/>
        </p:nvSpPr>
        <p:spPr>
          <a:xfrm>
            <a:off x="2620453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74"/>
          <p:cNvSpPr/>
          <p:nvPr/>
        </p:nvSpPr>
        <p:spPr>
          <a:xfrm>
            <a:off x="228210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74"/>
          <p:cNvSpPr/>
          <p:nvPr/>
        </p:nvSpPr>
        <p:spPr>
          <a:xfrm>
            <a:off x="2394885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74"/>
          <p:cNvSpPr/>
          <p:nvPr/>
        </p:nvSpPr>
        <p:spPr>
          <a:xfrm>
            <a:off x="245127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74"/>
          <p:cNvSpPr/>
          <p:nvPr/>
        </p:nvSpPr>
        <p:spPr>
          <a:xfrm>
            <a:off x="250766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74"/>
          <p:cNvSpPr/>
          <p:nvPr/>
        </p:nvSpPr>
        <p:spPr>
          <a:xfrm>
            <a:off x="2564061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74"/>
          <p:cNvSpPr/>
          <p:nvPr/>
        </p:nvSpPr>
        <p:spPr>
          <a:xfrm>
            <a:off x="2620453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74"/>
          <p:cNvSpPr/>
          <p:nvPr/>
        </p:nvSpPr>
        <p:spPr>
          <a:xfrm>
            <a:off x="183096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74"/>
          <p:cNvSpPr/>
          <p:nvPr/>
        </p:nvSpPr>
        <p:spPr>
          <a:xfrm>
            <a:off x="188735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74"/>
          <p:cNvSpPr/>
          <p:nvPr/>
        </p:nvSpPr>
        <p:spPr>
          <a:xfrm>
            <a:off x="200014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74"/>
          <p:cNvSpPr/>
          <p:nvPr/>
        </p:nvSpPr>
        <p:spPr>
          <a:xfrm>
            <a:off x="2056534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74"/>
          <p:cNvSpPr/>
          <p:nvPr/>
        </p:nvSpPr>
        <p:spPr>
          <a:xfrm>
            <a:off x="2112926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74"/>
          <p:cNvSpPr/>
          <p:nvPr/>
        </p:nvSpPr>
        <p:spPr>
          <a:xfrm>
            <a:off x="2225710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74"/>
          <p:cNvSpPr/>
          <p:nvPr/>
        </p:nvSpPr>
        <p:spPr>
          <a:xfrm>
            <a:off x="228210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74"/>
          <p:cNvSpPr/>
          <p:nvPr/>
        </p:nvSpPr>
        <p:spPr>
          <a:xfrm>
            <a:off x="2394885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74"/>
          <p:cNvSpPr/>
          <p:nvPr/>
        </p:nvSpPr>
        <p:spPr>
          <a:xfrm>
            <a:off x="245127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74"/>
          <p:cNvSpPr/>
          <p:nvPr/>
        </p:nvSpPr>
        <p:spPr>
          <a:xfrm>
            <a:off x="250766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74"/>
          <p:cNvSpPr/>
          <p:nvPr/>
        </p:nvSpPr>
        <p:spPr>
          <a:xfrm>
            <a:off x="2564061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74"/>
          <p:cNvSpPr/>
          <p:nvPr/>
        </p:nvSpPr>
        <p:spPr>
          <a:xfrm>
            <a:off x="2620453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74"/>
          <p:cNvSpPr/>
          <p:nvPr/>
        </p:nvSpPr>
        <p:spPr>
          <a:xfrm>
            <a:off x="183096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74"/>
          <p:cNvSpPr/>
          <p:nvPr/>
        </p:nvSpPr>
        <p:spPr>
          <a:xfrm>
            <a:off x="188735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74"/>
          <p:cNvSpPr/>
          <p:nvPr/>
        </p:nvSpPr>
        <p:spPr>
          <a:xfrm>
            <a:off x="200014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74"/>
          <p:cNvSpPr/>
          <p:nvPr/>
        </p:nvSpPr>
        <p:spPr>
          <a:xfrm>
            <a:off x="2056534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74"/>
          <p:cNvSpPr/>
          <p:nvPr/>
        </p:nvSpPr>
        <p:spPr>
          <a:xfrm>
            <a:off x="2112926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74"/>
          <p:cNvSpPr/>
          <p:nvPr/>
        </p:nvSpPr>
        <p:spPr>
          <a:xfrm>
            <a:off x="2225710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74"/>
          <p:cNvSpPr/>
          <p:nvPr/>
        </p:nvSpPr>
        <p:spPr>
          <a:xfrm>
            <a:off x="228210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74"/>
          <p:cNvSpPr/>
          <p:nvPr/>
        </p:nvSpPr>
        <p:spPr>
          <a:xfrm>
            <a:off x="2394885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74"/>
          <p:cNvSpPr/>
          <p:nvPr/>
        </p:nvSpPr>
        <p:spPr>
          <a:xfrm>
            <a:off x="245127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74"/>
          <p:cNvSpPr/>
          <p:nvPr/>
        </p:nvSpPr>
        <p:spPr>
          <a:xfrm>
            <a:off x="250766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74"/>
          <p:cNvSpPr/>
          <p:nvPr/>
        </p:nvSpPr>
        <p:spPr>
          <a:xfrm>
            <a:off x="2564061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74"/>
          <p:cNvSpPr/>
          <p:nvPr/>
        </p:nvSpPr>
        <p:spPr>
          <a:xfrm>
            <a:off x="2620453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74"/>
          <p:cNvSpPr/>
          <p:nvPr/>
        </p:nvSpPr>
        <p:spPr>
          <a:xfrm>
            <a:off x="183096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74"/>
          <p:cNvSpPr/>
          <p:nvPr/>
        </p:nvSpPr>
        <p:spPr>
          <a:xfrm>
            <a:off x="188735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74"/>
          <p:cNvSpPr/>
          <p:nvPr/>
        </p:nvSpPr>
        <p:spPr>
          <a:xfrm>
            <a:off x="200014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74"/>
          <p:cNvSpPr/>
          <p:nvPr/>
        </p:nvSpPr>
        <p:spPr>
          <a:xfrm>
            <a:off x="2056534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74"/>
          <p:cNvSpPr/>
          <p:nvPr/>
        </p:nvSpPr>
        <p:spPr>
          <a:xfrm>
            <a:off x="2112926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74"/>
          <p:cNvSpPr/>
          <p:nvPr/>
        </p:nvSpPr>
        <p:spPr>
          <a:xfrm>
            <a:off x="2225710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74"/>
          <p:cNvSpPr/>
          <p:nvPr/>
        </p:nvSpPr>
        <p:spPr>
          <a:xfrm>
            <a:off x="228210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74"/>
          <p:cNvSpPr/>
          <p:nvPr/>
        </p:nvSpPr>
        <p:spPr>
          <a:xfrm>
            <a:off x="2394885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74"/>
          <p:cNvSpPr/>
          <p:nvPr/>
        </p:nvSpPr>
        <p:spPr>
          <a:xfrm>
            <a:off x="245127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74"/>
          <p:cNvSpPr/>
          <p:nvPr/>
        </p:nvSpPr>
        <p:spPr>
          <a:xfrm>
            <a:off x="250766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74"/>
          <p:cNvSpPr/>
          <p:nvPr/>
        </p:nvSpPr>
        <p:spPr>
          <a:xfrm>
            <a:off x="2564061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74"/>
          <p:cNvSpPr/>
          <p:nvPr/>
        </p:nvSpPr>
        <p:spPr>
          <a:xfrm>
            <a:off x="2620453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74"/>
          <p:cNvSpPr/>
          <p:nvPr/>
        </p:nvSpPr>
        <p:spPr>
          <a:xfrm>
            <a:off x="1943937" y="2467850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74"/>
          <p:cNvSpPr/>
          <p:nvPr/>
        </p:nvSpPr>
        <p:spPr>
          <a:xfrm>
            <a:off x="2169318" y="2467850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74"/>
          <p:cNvSpPr/>
          <p:nvPr/>
        </p:nvSpPr>
        <p:spPr>
          <a:xfrm>
            <a:off x="1943750" y="2567931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74"/>
          <p:cNvSpPr/>
          <p:nvPr/>
        </p:nvSpPr>
        <p:spPr>
          <a:xfrm>
            <a:off x="2169318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74"/>
          <p:cNvSpPr/>
          <p:nvPr/>
        </p:nvSpPr>
        <p:spPr>
          <a:xfrm>
            <a:off x="2338493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74"/>
          <p:cNvSpPr/>
          <p:nvPr/>
        </p:nvSpPr>
        <p:spPr>
          <a:xfrm>
            <a:off x="2338493" y="2567931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74"/>
          <p:cNvSpPr/>
          <p:nvPr/>
        </p:nvSpPr>
        <p:spPr>
          <a:xfrm>
            <a:off x="1943750" y="2668013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74"/>
          <p:cNvSpPr/>
          <p:nvPr/>
        </p:nvSpPr>
        <p:spPr>
          <a:xfrm>
            <a:off x="2169318" y="2668013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74"/>
          <p:cNvSpPr/>
          <p:nvPr/>
        </p:nvSpPr>
        <p:spPr>
          <a:xfrm>
            <a:off x="2338493" y="2668013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74"/>
          <p:cNvSpPr/>
          <p:nvPr/>
        </p:nvSpPr>
        <p:spPr>
          <a:xfrm>
            <a:off x="1943750" y="2768094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74"/>
          <p:cNvSpPr/>
          <p:nvPr/>
        </p:nvSpPr>
        <p:spPr>
          <a:xfrm>
            <a:off x="2169318" y="2768094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74"/>
          <p:cNvSpPr/>
          <p:nvPr/>
        </p:nvSpPr>
        <p:spPr>
          <a:xfrm>
            <a:off x="2338493" y="2768094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74"/>
          <p:cNvSpPr/>
          <p:nvPr/>
        </p:nvSpPr>
        <p:spPr>
          <a:xfrm>
            <a:off x="1943750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74"/>
          <p:cNvSpPr/>
          <p:nvPr/>
        </p:nvSpPr>
        <p:spPr>
          <a:xfrm>
            <a:off x="2169318" y="2868175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74"/>
          <p:cNvSpPr/>
          <p:nvPr/>
        </p:nvSpPr>
        <p:spPr>
          <a:xfrm>
            <a:off x="2338493" y="2868175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74"/>
          <p:cNvSpPr/>
          <p:nvPr/>
        </p:nvSpPr>
        <p:spPr>
          <a:xfrm>
            <a:off x="2676845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74"/>
          <p:cNvSpPr/>
          <p:nvPr/>
        </p:nvSpPr>
        <p:spPr>
          <a:xfrm>
            <a:off x="2676845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74"/>
          <p:cNvSpPr/>
          <p:nvPr/>
        </p:nvSpPr>
        <p:spPr>
          <a:xfrm>
            <a:off x="2676845" y="2668013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74"/>
          <p:cNvSpPr/>
          <p:nvPr/>
        </p:nvSpPr>
        <p:spPr>
          <a:xfrm>
            <a:off x="2676845" y="2768094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74"/>
          <p:cNvSpPr/>
          <p:nvPr/>
        </p:nvSpPr>
        <p:spPr>
          <a:xfrm>
            <a:off x="2676845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4" name="Google Shape;1074;p74"/>
          <p:cNvCxnSpPr>
            <a:stCxn id="949" idx="3"/>
            <a:endCxn id="952" idx="1"/>
          </p:cNvCxnSpPr>
          <p:nvPr/>
        </p:nvCxnSpPr>
        <p:spPr>
          <a:xfrm>
            <a:off x="2863150" y="2543700"/>
            <a:ext cx="336900" cy="6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75" name="Google Shape;1075;p74"/>
          <p:cNvGrpSpPr/>
          <p:nvPr/>
        </p:nvGrpSpPr>
        <p:grpSpPr>
          <a:xfrm>
            <a:off x="4284037" y="2231586"/>
            <a:ext cx="670210" cy="624830"/>
            <a:chOff x="2137718" y="5158900"/>
            <a:chExt cx="520269" cy="485041"/>
          </a:xfrm>
        </p:grpSpPr>
        <p:sp>
          <p:nvSpPr>
            <p:cNvPr id="1076" name="Google Shape;1076;p74"/>
            <p:cNvSpPr/>
            <p:nvPr/>
          </p:nvSpPr>
          <p:spPr>
            <a:xfrm>
              <a:off x="2343609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4"/>
            <p:cNvSpPr/>
            <p:nvPr/>
          </p:nvSpPr>
          <p:spPr>
            <a:xfrm>
              <a:off x="2343609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4"/>
            <p:cNvSpPr/>
            <p:nvPr/>
          </p:nvSpPr>
          <p:spPr>
            <a:xfrm>
              <a:off x="2343609" y="554674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4"/>
            <p:cNvSpPr/>
            <p:nvPr/>
          </p:nvSpPr>
          <p:spPr>
            <a:xfrm>
              <a:off x="2137718" y="526325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4"/>
            <p:cNvSpPr/>
            <p:nvPr/>
          </p:nvSpPr>
          <p:spPr>
            <a:xfrm>
              <a:off x="2137718" y="544336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4"/>
            <p:cNvSpPr/>
            <p:nvPr/>
          </p:nvSpPr>
          <p:spPr>
            <a:xfrm>
              <a:off x="2557187" y="535553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4"/>
            <p:cNvSpPr/>
            <p:nvPr/>
          </p:nvSpPr>
          <p:spPr>
            <a:xfrm>
              <a:off x="2343609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3" name="Google Shape;1083;p74"/>
            <p:cNvCxnSpPr>
              <a:stCxn id="1079" idx="7"/>
              <a:endCxn id="1079" idx="7"/>
            </p:cNvCxnSpPr>
            <p:nvPr/>
          </p:nvCxnSpPr>
          <p:spPr>
            <a:xfrm>
              <a:off x="2223756" y="5277492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4" name="Google Shape;1084;p74"/>
            <p:cNvCxnSpPr>
              <a:stCxn id="1082" idx="2"/>
              <a:endCxn id="1079" idx="7"/>
            </p:cNvCxnSpPr>
            <p:nvPr/>
          </p:nvCxnSpPr>
          <p:spPr>
            <a:xfrm flipH="1">
              <a:off x="2223609" y="5207500"/>
              <a:ext cx="120000" cy="69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5" name="Google Shape;1085;p74"/>
            <p:cNvCxnSpPr>
              <a:stCxn id="1079" idx="6"/>
              <a:endCxn id="1076" idx="2"/>
            </p:cNvCxnSpPr>
            <p:nvPr/>
          </p:nvCxnSpPr>
          <p:spPr>
            <a:xfrm>
              <a:off x="2238518" y="5311858"/>
              <a:ext cx="105000" cy="24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p74"/>
            <p:cNvCxnSpPr>
              <a:stCxn id="1076" idx="3"/>
              <a:endCxn id="1080" idx="7"/>
            </p:cNvCxnSpPr>
            <p:nvPr/>
          </p:nvCxnSpPr>
          <p:spPr>
            <a:xfrm flipH="1">
              <a:off x="2223671" y="5371146"/>
              <a:ext cx="134700" cy="864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7" name="Google Shape;1087;p74"/>
            <p:cNvCxnSpPr>
              <a:stCxn id="1079" idx="5"/>
              <a:endCxn id="1077" idx="1"/>
            </p:cNvCxnSpPr>
            <p:nvPr/>
          </p:nvCxnSpPr>
          <p:spPr>
            <a:xfrm>
              <a:off x="2223756" y="5346223"/>
              <a:ext cx="134700" cy="85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8" name="Google Shape;1088;p74"/>
            <p:cNvCxnSpPr>
              <a:stCxn id="1080" idx="6"/>
              <a:endCxn id="1077" idx="2"/>
            </p:cNvCxnSpPr>
            <p:nvPr/>
          </p:nvCxnSpPr>
          <p:spPr>
            <a:xfrm flipH="1" rot="10800000">
              <a:off x="2238518" y="5466168"/>
              <a:ext cx="105000" cy="25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9" name="Google Shape;1089;p74"/>
            <p:cNvCxnSpPr>
              <a:stCxn id="1080" idx="5"/>
              <a:endCxn id="1078" idx="2"/>
            </p:cNvCxnSpPr>
            <p:nvPr/>
          </p:nvCxnSpPr>
          <p:spPr>
            <a:xfrm>
              <a:off x="2223756" y="5526333"/>
              <a:ext cx="120000" cy="690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0" name="Google Shape;1090;p74"/>
            <p:cNvCxnSpPr>
              <a:stCxn id="1082" idx="6"/>
              <a:endCxn id="1081" idx="1"/>
            </p:cNvCxnSpPr>
            <p:nvPr/>
          </p:nvCxnSpPr>
          <p:spPr>
            <a:xfrm>
              <a:off x="2444409" y="5207500"/>
              <a:ext cx="127500" cy="162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1" name="Google Shape;1091;p74"/>
            <p:cNvCxnSpPr>
              <a:stCxn id="1076" idx="6"/>
              <a:endCxn id="1081" idx="2"/>
            </p:cNvCxnSpPr>
            <p:nvPr/>
          </p:nvCxnSpPr>
          <p:spPr>
            <a:xfrm>
              <a:off x="2444409" y="5336780"/>
              <a:ext cx="112800" cy="675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2" name="Google Shape;1092;p74"/>
            <p:cNvCxnSpPr>
              <a:stCxn id="1077" idx="6"/>
              <a:endCxn id="1081" idx="2"/>
            </p:cNvCxnSpPr>
            <p:nvPr/>
          </p:nvCxnSpPr>
          <p:spPr>
            <a:xfrm flipH="1" rot="10800000">
              <a:off x="2444409" y="5404261"/>
              <a:ext cx="112800" cy="61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3" name="Google Shape;1093;p74"/>
            <p:cNvCxnSpPr>
              <a:stCxn id="1078" idx="6"/>
              <a:endCxn id="1081" idx="3"/>
            </p:cNvCxnSpPr>
            <p:nvPr/>
          </p:nvCxnSpPr>
          <p:spPr>
            <a:xfrm flipH="1" rot="10800000">
              <a:off x="2444409" y="5438441"/>
              <a:ext cx="127500" cy="1569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094" name="Google Shape;1094;p74"/>
          <p:cNvCxnSpPr>
            <a:stCxn id="952" idx="3"/>
            <a:endCxn id="1079" idx="2"/>
          </p:cNvCxnSpPr>
          <p:nvPr/>
        </p:nvCxnSpPr>
        <p:spPr>
          <a:xfrm flipH="1" rot="10800000">
            <a:off x="3912600" y="2428625"/>
            <a:ext cx="371400" cy="1146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5" name="Google Shape;1095;p74"/>
          <p:cNvCxnSpPr>
            <a:stCxn id="1081" idx="6"/>
            <a:endCxn id="1096" idx="1"/>
          </p:cNvCxnSpPr>
          <p:nvPr/>
        </p:nvCxnSpPr>
        <p:spPr>
          <a:xfrm>
            <a:off x="4954247" y="2547502"/>
            <a:ext cx="300000" cy="2250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7" name="Google Shape;1097;p74"/>
          <p:cNvSpPr txBox="1"/>
          <p:nvPr/>
        </p:nvSpPr>
        <p:spPr>
          <a:xfrm>
            <a:off x="4117175" y="1829350"/>
            <a:ext cx="903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</a:t>
            </a:r>
            <a:endParaRPr/>
          </a:p>
        </p:txBody>
      </p:sp>
      <p:sp>
        <p:nvSpPr>
          <p:cNvPr id="1098" name="Google Shape;1098;p74"/>
          <p:cNvSpPr txBox="1"/>
          <p:nvPr/>
        </p:nvSpPr>
        <p:spPr>
          <a:xfrm>
            <a:off x="8052625" y="2339750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</a:t>
            </a:r>
            <a:endParaRPr/>
          </a:p>
        </p:txBody>
      </p:sp>
      <p:sp>
        <p:nvSpPr>
          <p:cNvPr id="1099" name="Google Shape;1099;p74"/>
          <p:cNvSpPr/>
          <p:nvPr/>
        </p:nvSpPr>
        <p:spPr>
          <a:xfrm>
            <a:off x="6699175" y="2419388"/>
            <a:ext cx="1058700" cy="252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</a:t>
            </a:r>
            <a:endParaRPr/>
          </a:p>
        </p:txBody>
      </p:sp>
      <p:cxnSp>
        <p:nvCxnSpPr>
          <p:cNvPr id="1100" name="Google Shape;1100;p74"/>
          <p:cNvCxnSpPr/>
          <p:nvPr/>
        </p:nvCxnSpPr>
        <p:spPr>
          <a:xfrm>
            <a:off x="7757875" y="2545688"/>
            <a:ext cx="2949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1" name="Google Shape;1101;p74"/>
          <p:cNvCxnSpPr>
            <a:stCxn id="1096" idx="3"/>
            <a:endCxn id="1099" idx="1"/>
          </p:cNvCxnSpPr>
          <p:nvPr/>
        </p:nvCxnSpPr>
        <p:spPr>
          <a:xfrm flipH="1" rot="10800000">
            <a:off x="6312963" y="2545800"/>
            <a:ext cx="386100" cy="226800"/>
          </a:xfrm>
          <a:prstGeom prst="curvedConnector3">
            <a:avLst>
              <a:gd fmla="val 50015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74"/>
          <p:cNvCxnSpPr>
            <a:stCxn id="950" idx="3"/>
            <a:endCxn id="1080" idx="2"/>
          </p:cNvCxnSpPr>
          <p:nvPr/>
        </p:nvCxnSpPr>
        <p:spPr>
          <a:xfrm flipH="1" rot="10800000">
            <a:off x="2863150" y="2660500"/>
            <a:ext cx="1420800" cy="8865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6" name="Google Shape;1096;p74"/>
          <p:cNvSpPr txBox="1"/>
          <p:nvPr/>
        </p:nvSpPr>
        <p:spPr>
          <a:xfrm>
            <a:off x="5254263" y="2225850"/>
            <a:ext cx="1058700" cy="10935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Distances</a:t>
            </a:r>
            <a:endParaRPr/>
          </a:p>
        </p:txBody>
      </p:sp>
      <p:pic>
        <p:nvPicPr>
          <p:cNvPr id="1103" name="Google Shape;1103;p74"/>
          <p:cNvPicPr preferRelativeResize="0"/>
          <p:nvPr/>
        </p:nvPicPr>
        <p:blipFill rotWithShape="1">
          <a:blip r:embed="rId3">
            <a:alphaModFix/>
          </a:blip>
          <a:srcRect b="34735" l="2456" r="55829" t="37641"/>
          <a:stretch/>
        </p:blipFill>
        <p:spPr>
          <a:xfrm>
            <a:off x="5447587" y="2544350"/>
            <a:ext cx="670199" cy="67590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4" name="Google Shape;1104;p74"/>
          <p:cNvSpPr txBox="1"/>
          <p:nvPr/>
        </p:nvSpPr>
        <p:spPr>
          <a:xfrm>
            <a:off x="4526600" y="3782725"/>
            <a:ext cx="1058700" cy="4119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Fragments</a:t>
            </a:r>
            <a:endParaRPr/>
          </a:p>
        </p:txBody>
      </p:sp>
      <p:grpSp>
        <p:nvGrpSpPr>
          <p:cNvPr id="1105" name="Google Shape;1105;p74"/>
          <p:cNvGrpSpPr/>
          <p:nvPr/>
        </p:nvGrpSpPr>
        <p:grpSpPr>
          <a:xfrm>
            <a:off x="3945519" y="3868976"/>
            <a:ext cx="333964" cy="239392"/>
            <a:chOff x="2172642" y="5158900"/>
            <a:chExt cx="496305" cy="355761"/>
          </a:xfrm>
        </p:grpSpPr>
        <p:sp>
          <p:nvSpPr>
            <p:cNvPr id="1106" name="Google Shape;1106;p74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4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4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4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0" name="Google Shape;1110;p74"/>
            <p:cNvCxnSpPr>
              <a:stCxn id="1108" idx="7"/>
              <a:endCxn id="1108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1" name="Google Shape;1111;p74"/>
            <p:cNvCxnSpPr>
              <a:stCxn id="1112" idx="2"/>
              <a:endCxn id="1108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3" name="Google Shape;1113;p74"/>
            <p:cNvCxnSpPr>
              <a:stCxn id="1108" idx="6"/>
              <a:endCxn id="1106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4" name="Google Shape;1114;p74"/>
            <p:cNvCxnSpPr>
              <a:stCxn id="1108" idx="5"/>
              <a:endCxn id="1107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74"/>
            <p:cNvCxnSpPr>
              <a:stCxn id="1112" idx="6"/>
              <a:endCxn id="1109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74"/>
            <p:cNvCxnSpPr>
              <a:stCxn id="1106" idx="6"/>
              <a:endCxn id="1109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74"/>
            <p:cNvCxnSpPr>
              <a:stCxn id="1107" idx="6"/>
              <a:endCxn id="1109" idx="3"/>
            </p:cNvCxnSpPr>
            <p:nvPr/>
          </p:nvCxnSpPr>
          <p:spPr>
            <a:xfrm flipH="1" rot="10800000">
              <a:off x="2471196" y="5371261"/>
              <a:ext cx="111600" cy="948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2" name="Google Shape;1112;p74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8" name="Google Shape;1118;p74"/>
          <p:cNvPicPr preferRelativeResize="0"/>
          <p:nvPr/>
        </p:nvPicPr>
        <p:blipFill rotWithShape="1">
          <a:blip r:embed="rId4">
            <a:alphaModFix/>
          </a:blip>
          <a:srcRect b="21241" l="0" r="58896" t="0"/>
          <a:stretch/>
        </p:blipFill>
        <p:spPr>
          <a:xfrm>
            <a:off x="4353625" y="3396713"/>
            <a:ext cx="670200" cy="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74"/>
          <p:cNvPicPr preferRelativeResize="0"/>
          <p:nvPr/>
        </p:nvPicPr>
        <p:blipFill rotWithShape="1">
          <a:blip r:embed="rId4">
            <a:alphaModFix/>
          </a:blip>
          <a:srcRect b="21241" l="56081" r="2815" t="0"/>
          <a:stretch/>
        </p:blipFill>
        <p:spPr>
          <a:xfrm>
            <a:off x="5051100" y="3396638"/>
            <a:ext cx="670200" cy="3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74"/>
          <p:cNvSpPr/>
          <p:nvPr/>
        </p:nvSpPr>
        <p:spPr>
          <a:xfrm>
            <a:off x="3261900" y="3770413"/>
            <a:ext cx="436500" cy="436500"/>
          </a:xfrm>
          <a:prstGeom prst="ellipse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frag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1121" name="Google Shape;1121;p74"/>
          <p:cNvCxnSpPr>
            <a:stCxn id="1120" idx="6"/>
            <a:endCxn id="1108" idx="2"/>
          </p:cNvCxnSpPr>
          <p:nvPr/>
        </p:nvCxnSpPr>
        <p:spPr>
          <a:xfrm>
            <a:off x="3698400" y="3988663"/>
            <a:ext cx="247200" cy="600"/>
          </a:xfrm>
          <a:prstGeom prst="curvedConnector3">
            <a:avLst>
              <a:gd fmla="val 49984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2" name="Google Shape;1122;p74"/>
          <p:cNvCxnSpPr>
            <a:stCxn id="1109" idx="6"/>
            <a:endCxn id="1104" idx="1"/>
          </p:cNvCxnSpPr>
          <p:nvPr/>
        </p:nvCxnSpPr>
        <p:spPr>
          <a:xfrm>
            <a:off x="4279483" y="3988672"/>
            <a:ext cx="247200" cy="600"/>
          </a:xfrm>
          <a:prstGeom prst="curvedConnector3">
            <a:avLst>
              <a:gd fmla="val 4998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3" name="Google Shape;1123;p74"/>
          <p:cNvSpPr txBox="1"/>
          <p:nvPr/>
        </p:nvSpPr>
        <p:spPr>
          <a:xfrm>
            <a:off x="3660988" y="4118650"/>
            <a:ext cx="903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</a:t>
            </a:r>
            <a:endParaRPr/>
          </a:p>
        </p:txBody>
      </p:sp>
      <p:sp>
        <p:nvSpPr>
          <p:cNvPr id="1124" name="Google Shape;1124;p74"/>
          <p:cNvSpPr txBox="1"/>
          <p:nvPr/>
        </p:nvSpPr>
        <p:spPr>
          <a:xfrm>
            <a:off x="8052625" y="302102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</a:t>
            </a:r>
            <a:endParaRPr/>
          </a:p>
        </p:txBody>
      </p:sp>
      <p:sp>
        <p:nvSpPr>
          <p:cNvPr id="1125" name="Google Shape;1125;p74"/>
          <p:cNvSpPr/>
          <p:nvPr/>
        </p:nvSpPr>
        <p:spPr>
          <a:xfrm>
            <a:off x="6699175" y="3100663"/>
            <a:ext cx="1058700" cy="252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Folding</a:t>
            </a:r>
            <a:endParaRPr/>
          </a:p>
        </p:txBody>
      </p:sp>
      <p:cxnSp>
        <p:nvCxnSpPr>
          <p:cNvPr id="1126" name="Google Shape;1126;p74"/>
          <p:cNvCxnSpPr>
            <a:stCxn id="1125" idx="3"/>
            <a:endCxn id="1124" idx="1"/>
          </p:cNvCxnSpPr>
          <p:nvPr/>
        </p:nvCxnSpPr>
        <p:spPr>
          <a:xfrm>
            <a:off x="7757875" y="3226963"/>
            <a:ext cx="2949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7" name="Google Shape;1127;p74"/>
          <p:cNvCxnSpPr>
            <a:stCxn id="1104" idx="3"/>
            <a:endCxn id="1125" idx="1"/>
          </p:cNvCxnSpPr>
          <p:nvPr/>
        </p:nvCxnSpPr>
        <p:spPr>
          <a:xfrm flipH="1" rot="10800000">
            <a:off x="5585300" y="3226975"/>
            <a:ext cx="1113900" cy="7617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8" name="Google Shape;1128;p74"/>
          <p:cNvCxnSpPr>
            <a:stCxn id="1096" idx="3"/>
            <a:endCxn id="1125" idx="1"/>
          </p:cNvCxnSpPr>
          <p:nvPr/>
        </p:nvCxnSpPr>
        <p:spPr>
          <a:xfrm>
            <a:off x="6312963" y="2772600"/>
            <a:ext cx="386100" cy="454500"/>
          </a:xfrm>
          <a:prstGeom prst="curvedConnector3">
            <a:avLst>
              <a:gd fmla="val 50015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9" name="Google Shape;1129;p74"/>
          <p:cNvSpPr txBox="1"/>
          <p:nvPr/>
        </p:nvSpPr>
        <p:spPr>
          <a:xfrm>
            <a:off x="5254275" y="1768675"/>
            <a:ext cx="1058700" cy="3339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Dihedrals</a:t>
            </a:r>
            <a:endParaRPr/>
          </a:p>
        </p:txBody>
      </p:sp>
      <p:cxnSp>
        <p:nvCxnSpPr>
          <p:cNvPr id="1130" name="Google Shape;1130;p74"/>
          <p:cNvCxnSpPr>
            <a:stCxn id="1081" idx="6"/>
            <a:endCxn id="1129" idx="1"/>
          </p:cNvCxnSpPr>
          <p:nvPr/>
        </p:nvCxnSpPr>
        <p:spPr>
          <a:xfrm flipH="1" rot="10800000">
            <a:off x="4954247" y="1935502"/>
            <a:ext cx="300000" cy="6120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1" name="Google Shape;1131;p74"/>
          <p:cNvCxnSpPr>
            <a:stCxn id="1129" idx="3"/>
            <a:endCxn id="1099" idx="1"/>
          </p:cNvCxnSpPr>
          <p:nvPr/>
        </p:nvCxnSpPr>
        <p:spPr>
          <a:xfrm>
            <a:off x="6312975" y="1935625"/>
            <a:ext cx="386100" cy="6102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http://docplayer.fr/docs-images/25/4987051/images/8-0.jpg" id="1132" name="Google Shape;1132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9427" y="965797"/>
            <a:ext cx="1420801" cy="79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1200" y="1668387"/>
            <a:ext cx="690300" cy="6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4"/>
          <p:cNvSpPr txBox="1"/>
          <p:nvPr/>
        </p:nvSpPr>
        <p:spPr>
          <a:xfrm>
            <a:off x="498475" y="5554250"/>
            <a:ext cx="838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* Past researchers used raw MRF features, and ResNets:</a:t>
            </a:r>
            <a:b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</a:b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- Golkov, V., Skwark, M.J., Golkov, A., Dosovitskiy, A., Brox, T., Meiler, J. and Cremers, D., 2016, December. </a:t>
            </a:r>
            <a:r>
              <a:rPr b="1" lang="en" sz="1000">
                <a:solidFill>
                  <a:srgbClr val="666666"/>
                </a:solidFill>
                <a:highlight>
                  <a:srgbClr val="FFFFFF"/>
                </a:highlight>
              </a:rPr>
              <a:t>Protein contact prediction from amino acid co-evolution using convolutional networks for graph-valued images.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 In </a:t>
            </a:r>
            <a:r>
              <a:rPr i="1" lang="en" sz="1000">
                <a:solidFill>
                  <a:srgbClr val="666666"/>
                </a:solidFill>
                <a:highlight>
                  <a:srgbClr val="FFFFFF"/>
                </a:highlight>
              </a:rPr>
              <a:t>NIPS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 (pp. 4215-4223).</a:t>
            </a:r>
            <a:b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</a:b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- Wang, S., Sun, S., Li, Z., Zhang, R. and Xu, J., 2017. </a:t>
            </a:r>
            <a:r>
              <a:rPr b="1" lang="en" sz="1000">
                <a:solidFill>
                  <a:srgbClr val="666666"/>
                </a:solidFill>
                <a:highlight>
                  <a:srgbClr val="FFFFFF"/>
                </a:highlight>
              </a:rPr>
              <a:t>Accurate de novo prediction of protein contact map by ultra-deep learning model. </a:t>
            </a:r>
            <a:r>
              <a:rPr i="1" lang="en" sz="1000">
                <a:solidFill>
                  <a:srgbClr val="666666"/>
                </a:solidFill>
                <a:highlight>
                  <a:srgbClr val="FFFFFF"/>
                </a:highlight>
              </a:rPr>
              <a:t>PLoS computational biology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666666"/>
                </a:solidFill>
                <a:highlight>
                  <a:srgbClr val="FFFFFF"/>
                </a:highlight>
              </a:rPr>
              <a:t>13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(1), p.e1005324.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5"/>
          <p:cNvSpPr txBox="1"/>
          <p:nvPr/>
        </p:nvSpPr>
        <p:spPr>
          <a:xfrm>
            <a:off x="5745575" y="268477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initial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XYZ</a:t>
            </a:r>
            <a:endParaRPr sz="1200"/>
          </a:p>
        </p:txBody>
      </p:sp>
      <p:sp>
        <p:nvSpPr>
          <p:cNvPr id="1140" name="Google Shape;1140;p75"/>
          <p:cNvSpPr txBox="1"/>
          <p:nvPr/>
        </p:nvSpPr>
        <p:spPr>
          <a:xfrm>
            <a:off x="475975" y="847650"/>
            <a:ext cx="5931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CASP14 (2020) </a:t>
            </a:r>
            <a:r>
              <a:rPr b="1" lang="en" sz="2200">
                <a:solidFill>
                  <a:srgbClr val="000000"/>
                </a:solidFill>
              </a:rPr>
              <a:t>- </a:t>
            </a:r>
            <a:r>
              <a:rPr b="1" lang="en" sz="2200"/>
              <a:t>Alphafold2*</a:t>
            </a:r>
            <a:endParaRPr b="1" sz="2200"/>
          </a:p>
        </p:txBody>
      </p:sp>
      <p:sp>
        <p:nvSpPr>
          <p:cNvPr id="1141" name="Google Shape;1141;p75"/>
          <p:cNvSpPr txBox="1"/>
          <p:nvPr/>
        </p:nvSpPr>
        <p:spPr>
          <a:xfrm>
            <a:off x="2850200" y="4659825"/>
            <a:ext cx="1058700" cy="4119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</a:t>
            </a:r>
            <a:endParaRPr/>
          </a:p>
        </p:txBody>
      </p:sp>
      <p:grpSp>
        <p:nvGrpSpPr>
          <p:cNvPr id="1142" name="Google Shape;1142;p75"/>
          <p:cNvGrpSpPr/>
          <p:nvPr/>
        </p:nvGrpSpPr>
        <p:grpSpPr>
          <a:xfrm>
            <a:off x="3897613" y="2299400"/>
            <a:ext cx="1274607" cy="1188352"/>
            <a:chOff x="2137718" y="5158900"/>
            <a:chExt cx="520269" cy="485041"/>
          </a:xfrm>
        </p:grpSpPr>
        <p:sp>
          <p:nvSpPr>
            <p:cNvPr id="1143" name="Google Shape;1143;p75"/>
            <p:cNvSpPr/>
            <p:nvPr/>
          </p:nvSpPr>
          <p:spPr>
            <a:xfrm>
              <a:off x="2343609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2343609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5"/>
            <p:cNvSpPr/>
            <p:nvPr/>
          </p:nvSpPr>
          <p:spPr>
            <a:xfrm>
              <a:off x="2343609" y="554674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5"/>
            <p:cNvSpPr/>
            <p:nvPr/>
          </p:nvSpPr>
          <p:spPr>
            <a:xfrm>
              <a:off x="2137718" y="526325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5"/>
            <p:cNvSpPr/>
            <p:nvPr/>
          </p:nvSpPr>
          <p:spPr>
            <a:xfrm>
              <a:off x="2137718" y="544336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5"/>
            <p:cNvSpPr/>
            <p:nvPr/>
          </p:nvSpPr>
          <p:spPr>
            <a:xfrm>
              <a:off x="2557187" y="5355538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5"/>
            <p:cNvSpPr/>
            <p:nvPr/>
          </p:nvSpPr>
          <p:spPr>
            <a:xfrm>
              <a:off x="2343609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0" name="Google Shape;1150;p75"/>
            <p:cNvCxnSpPr>
              <a:stCxn id="1146" idx="7"/>
              <a:endCxn id="1146" idx="7"/>
            </p:cNvCxnSpPr>
            <p:nvPr/>
          </p:nvCxnSpPr>
          <p:spPr>
            <a:xfrm>
              <a:off x="2223756" y="5277492"/>
              <a:ext cx="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p75"/>
            <p:cNvCxnSpPr>
              <a:stCxn id="1149" idx="2"/>
              <a:endCxn id="1146" idx="7"/>
            </p:cNvCxnSpPr>
            <p:nvPr/>
          </p:nvCxnSpPr>
          <p:spPr>
            <a:xfrm flipH="1">
              <a:off x="2223609" y="5207500"/>
              <a:ext cx="120000" cy="69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p75"/>
            <p:cNvCxnSpPr>
              <a:stCxn id="1146" idx="6"/>
              <a:endCxn id="1143" idx="2"/>
            </p:cNvCxnSpPr>
            <p:nvPr/>
          </p:nvCxnSpPr>
          <p:spPr>
            <a:xfrm>
              <a:off x="2238518" y="5311858"/>
              <a:ext cx="105000" cy="24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75"/>
            <p:cNvCxnSpPr>
              <a:stCxn id="1143" idx="3"/>
              <a:endCxn id="1147" idx="7"/>
            </p:cNvCxnSpPr>
            <p:nvPr/>
          </p:nvCxnSpPr>
          <p:spPr>
            <a:xfrm flipH="1">
              <a:off x="2223671" y="5371146"/>
              <a:ext cx="134700" cy="86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75"/>
            <p:cNvCxnSpPr>
              <a:stCxn id="1146" idx="5"/>
              <a:endCxn id="1144" idx="1"/>
            </p:cNvCxnSpPr>
            <p:nvPr/>
          </p:nvCxnSpPr>
          <p:spPr>
            <a:xfrm>
              <a:off x="2223756" y="5346223"/>
              <a:ext cx="134700" cy="85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75"/>
            <p:cNvCxnSpPr>
              <a:stCxn id="1147" idx="6"/>
              <a:endCxn id="1144" idx="2"/>
            </p:cNvCxnSpPr>
            <p:nvPr/>
          </p:nvCxnSpPr>
          <p:spPr>
            <a:xfrm flipH="1" rot="10800000">
              <a:off x="2238518" y="5466168"/>
              <a:ext cx="105000" cy="25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p75"/>
            <p:cNvCxnSpPr>
              <a:stCxn id="1147" idx="5"/>
              <a:endCxn id="1145" idx="2"/>
            </p:cNvCxnSpPr>
            <p:nvPr/>
          </p:nvCxnSpPr>
          <p:spPr>
            <a:xfrm>
              <a:off x="2223756" y="5526333"/>
              <a:ext cx="120000" cy="690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7" name="Google Shape;1157;p75"/>
            <p:cNvCxnSpPr>
              <a:stCxn id="1149" idx="6"/>
              <a:endCxn id="1148" idx="1"/>
            </p:cNvCxnSpPr>
            <p:nvPr/>
          </p:nvCxnSpPr>
          <p:spPr>
            <a:xfrm>
              <a:off x="2444409" y="5207500"/>
              <a:ext cx="127500" cy="162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8" name="Google Shape;1158;p75"/>
            <p:cNvCxnSpPr>
              <a:stCxn id="1143" idx="6"/>
              <a:endCxn id="1148" idx="2"/>
            </p:cNvCxnSpPr>
            <p:nvPr/>
          </p:nvCxnSpPr>
          <p:spPr>
            <a:xfrm>
              <a:off x="2444409" y="5336780"/>
              <a:ext cx="112800" cy="675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9" name="Google Shape;1159;p75"/>
            <p:cNvCxnSpPr>
              <a:stCxn id="1144" idx="6"/>
              <a:endCxn id="1148" idx="2"/>
            </p:cNvCxnSpPr>
            <p:nvPr/>
          </p:nvCxnSpPr>
          <p:spPr>
            <a:xfrm flipH="1" rot="10800000">
              <a:off x="2444409" y="5404261"/>
              <a:ext cx="112800" cy="61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p75"/>
            <p:cNvCxnSpPr>
              <a:stCxn id="1145" idx="6"/>
              <a:endCxn id="1148" idx="3"/>
            </p:cNvCxnSpPr>
            <p:nvPr/>
          </p:nvCxnSpPr>
          <p:spPr>
            <a:xfrm flipH="1" rot="10800000">
              <a:off x="2444409" y="5438441"/>
              <a:ext cx="127500" cy="1569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61" name="Google Shape;1161;p75"/>
          <p:cNvCxnSpPr>
            <a:stCxn id="1148" idx="6"/>
            <a:endCxn id="1139" idx="1"/>
          </p:cNvCxnSpPr>
          <p:nvPr/>
        </p:nvCxnSpPr>
        <p:spPr>
          <a:xfrm flipH="1" rot="10800000">
            <a:off x="5172220" y="2890635"/>
            <a:ext cx="573300" cy="96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2" name="Google Shape;1162;p75"/>
          <p:cNvSpPr/>
          <p:nvPr/>
        </p:nvSpPr>
        <p:spPr>
          <a:xfrm>
            <a:off x="2078500" y="4647525"/>
            <a:ext cx="436500" cy="436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pdb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1163" name="Google Shape;1163;p75"/>
          <p:cNvCxnSpPr>
            <a:stCxn id="1164" idx="3"/>
            <a:endCxn id="1146" idx="2"/>
          </p:cNvCxnSpPr>
          <p:nvPr/>
        </p:nvCxnSpPr>
        <p:spPr>
          <a:xfrm>
            <a:off x="2863150" y="2543700"/>
            <a:ext cx="1034400" cy="1305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5" name="Google Shape;1165;p75"/>
          <p:cNvCxnSpPr>
            <a:stCxn id="1166" idx="2"/>
            <a:endCxn id="1162" idx="0"/>
          </p:cNvCxnSpPr>
          <p:nvPr/>
        </p:nvCxnSpPr>
        <p:spPr>
          <a:xfrm>
            <a:off x="2296750" y="3782500"/>
            <a:ext cx="0" cy="864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7" name="Google Shape;1167;p75"/>
          <p:cNvCxnSpPr>
            <a:stCxn id="1162" idx="6"/>
            <a:endCxn id="1141" idx="1"/>
          </p:cNvCxnSpPr>
          <p:nvPr/>
        </p:nvCxnSpPr>
        <p:spPr>
          <a:xfrm>
            <a:off x="2515000" y="4865775"/>
            <a:ext cx="3351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8" name="Google Shape;1168;p75"/>
          <p:cNvSpPr txBox="1"/>
          <p:nvPr/>
        </p:nvSpPr>
        <p:spPr>
          <a:xfrm>
            <a:off x="475975" y="1996950"/>
            <a:ext cx="1132800" cy="4710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endParaRPr/>
          </a:p>
        </p:txBody>
      </p:sp>
      <p:sp>
        <p:nvSpPr>
          <p:cNvPr id="1164" name="Google Shape;1164;p75"/>
          <p:cNvSpPr txBox="1"/>
          <p:nvPr/>
        </p:nvSpPr>
        <p:spPr>
          <a:xfrm>
            <a:off x="1730350" y="1996950"/>
            <a:ext cx="1132800" cy="10935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</p:txBody>
      </p:sp>
      <p:sp>
        <p:nvSpPr>
          <p:cNvPr id="1166" name="Google Shape;1166;p75"/>
          <p:cNvSpPr txBox="1"/>
          <p:nvPr/>
        </p:nvSpPr>
        <p:spPr>
          <a:xfrm>
            <a:off x="1730350" y="3311500"/>
            <a:ext cx="1132800" cy="471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PSSM</a:t>
            </a:r>
            <a:endParaRPr/>
          </a:p>
        </p:txBody>
      </p:sp>
      <p:cxnSp>
        <p:nvCxnSpPr>
          <p:cNvPr id="1169" name="Google Shape;1169;p75"/>
          <p:cNvCxnSpPr>
            <a:stCxn id="1164" idx="2"/>
            <a:endCxn id="1166" idx="0"/>
          </p:cNvCxnSpPr>
          <p:nvPr/>
        </p:nvCxnSpPr>
        <p:spPr>
          <a:xfrm>
            <a:off x="2296750" y="3090450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0" name="Google Shape;1170;p75"/>
          <p:cNvCxnSpPr>
            <a:stCxn id="1168" idx="0"/>
            <a:endCxn id="1171" idx="2"/>
          </p:cNvCxnSpPr>
          <p:nvPr/>
        </p:nvCxnSpPr>
        <p:spPr>
          <a:xfrm rot="-5400000">
            <a:off x="1150075" y="1599450"/>
            <a:ext cx="289800" cy="5052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1" name="Google Shape;1171;p75"/>
          <p:cNvSpPr/>
          <p:nvPr/>
        </p:nvSpPr>
        <p:spPr>
          <a:xfrm>
            <a:off x="1547475" y="1488775"/>
            <a:ext cx="436500" cy="436500"/>
          </a:xfrm>
          <a:prstGeom prst="ellipse">
            <a:avLst/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seq</a:t>
            </a:r>
            <a:br>
              <a:rPr lang="en" sz="1100"/>
            </a:br>
            <a:r>
              <a:rPr b="1" lang="en" sz="1100"/>
              <a:t>DB</a:t>
            </a:r>
            <a:endParaRPr b="1" sz="1100"/>
          </a:p>
        </p:txBody>
      </p:sp>
      <p:cxnSp>
        <p:nvCxnSpPr>
          <p:cNvPr id="1172" name="Google Shape;1172;p75"/>
          <p:cNvCxnSpPr>
            <a:stCxn id="1171" idx="6"/>
            <a:endCxn id="1164" idx="0"/>
          </p:cNvCxnSpPr>
          <p:nvPr/>
        </p:nvCxnSpPr>
        <p:spPr>
          <a:xfrm>
            <a:off x="1983975" y="1707025"/>
            <a:ext cx="312900" cy="289800"/>
          </a:xfrm>
          <a:prstGeom prst="bentConnector2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3" name="Google Shape;1173;p75"/>
          <p:cNvSpPr/>
          <p:nvPr/>
        </p:nvSpPr>
        <p:spPr>
          <a:xfrm>
            <a:off x="595879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75"/>
          <p:cNvSpPr/>
          <p:nvPr/>
        </p:nvSpPr>
        <p:spPr>
          <a:xfrm>
            <a:off x="652271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75"/>
          <p:cNvSpPr/>
          <p:nvPr/>
        </p:nvSpPr>
        <p:spPr>
          <a:xfrm>
            <a:off x="76505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75"/>
          <p:cNvSpPr/>
          <p:nvPr/>
        </p:nvSpPr>
        <p:spPr>
          <a:xfrm>
            <a:off x="821447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75"/>
          <p:cNvSpPr/>
          <p:nvPr/>
        </p:nvSpPr>
        <p:spPr>
          <a:xfrm>
            <a:off x="87783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75"/>
          <p:cNvSpPr/>
          <p:nvPr/>
        </p:nvSpPr>
        <p:spPr>
          <a:xfrm>
            <a:off x="99062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75"/>
          <p:cNvSpPr/>
          <p:nvPr/>
        </p:nvSpPr>
        <p:spPr>
          <a:xfrm>
            <a:off x="1047014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75"/>
          <p:cNvSpPr/>
          <p:nvPr/>
        </p:nvSpPr>
        <p:spPr>
          <a:xfrm>
            <a:off x="1159798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75"/>
          <p:cNvSpPr/>
          <p:nvPr/>
        </p:nvSpPr>
        <p:spPr>
          <a:xfrm>
            <a:off x="1216190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75"/>
          <p:cNvSpPr/>
          <p:nvPr/>
        </p:nvSpPr>
        <p:spPr>
          <a:xfrm>
            <a:off x="1272582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75"/>
          <p:cNvSpPr/>
          <p:nvPr/>
        </p:nvSpPr>
        <p:spPr>
          <a:xfrm>
            <a:off x="1328973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75"/>
          <p:cNvSpPr/>
          <p:nvPr/>
        </p:nvSpPr>
        <p:spPr>
          <a:xfrm>
            <a:off x="1385365" y="2336438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75"/>
          <p:cNvSpPr/>
          <p:nvPr/>
        </p:nvSpPr>
        <p:spPr>
          <a:xfrm>
            <a:off x="708849" y="2336438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75"/>
          <p:cNvSpPr/>
          <p:nvPr/>
        </p:nvSpPr>
        <p:spPr>
          <a:xfrm>
            <a:off x="934230" y="2336438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75"/>
          <p:cNvSpPr/>
          <p:nvPr/>
        </p:nvSpPr>
        <p:spPr>
          <a:xfrm>
            <a:off x="1103406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75"/>
          <p:cNvSpPr/>
          <p:nvPr/>
        </p:nvSpPr>
        <p:spPr>
          <a:xfrm>
            <a:off x="1441757" y="2336438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75"/>
          <p:cNvSpPr/>
          <p:nvPr/>
        </p:nvSpPr>
        <p:spPr>
          <a:xfrm>
            <a:off x="183137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75"/>
          <p:cNvSpPr/>
          <p:nvPr/>
        </p:nvSpPr>
        <p:spPr>
          <a:xfrm>
            <a:off x="1887782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75"/>
          <p:cNvSpPr/>
          <p:nvPr/>
        </p:nvSpPr>
        <p:spPr>
          <a:xfrm>
            <a:off x="2000587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75"/>
          <p:cNvSpPr/>
          <p:nvPr/>
        </p:nvSpPr>
        <p:spPr>
          <a:xfrm>
            <a:off x="2056990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75"/>
          <p:cNvSpPr/>
          <p:nvPr/>
        </p:nvSpPr>
        <p:spPr>
          <a:xfrm>
            <a:off x="2113393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75"/>
          <p:cNvSpPr/>
          <p:nvPr/>
        </p:nvSpPr>
        <p:spPr>
          <a:xfrm>
            <a:off x="2226198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75"/>
          <p:cNvSpPr/>
          <p:nvPr/>
        </p:nvSpPr>
        <p:spPr>
          <a:xfrm>
            <a:off x="228260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75"/>
          <p:cNvSpPr/>
          <p:nvPr/>
        </p:nvSpPr>
        <p:spPr>
          <a:xfrm>
            <a:off x="239540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75"/>
          <p:cNvSpPr/>
          <p:nvPr/>
        </p:nvSpPr>
        <p:spPr>
          <a:xfrm>
            <a:off x="2451809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75"/>
          <p:cNvSpPr/>
          <p:nvPr/>
        </p:nvSpPr>
        <p:spPr>
          <a:xfrm>
            <a:off x="2508211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75"/>
          <p:cNvSpPr/>
          <p:nvPr/>
        </p:nvSpPr>
        <p:spPr>
          <a:xfrm>
            <a:off x="2564614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75"/>
          <p:cNvSpPr/>
          <p:nvPr/>
        </p:nvSpPr>
        <p:spPr>
          <a:xfrm>
            <a:off x="2621016" y="3649689"/>
            <a:ext cx="56100" cy="86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75"/>
          <p:cNvSpPr/>
          <p:nvPr/>
        </p:nvSpPr>
        <p:spPr>
          <a:xfrm>
            <a:off x="1944185" y="3649689"/>
            <a:ext cx="56100" cy="86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75"/>
          <p:cNvSpPr/>
          <p:nvPr/>
        </p:nvSpPr>
        <p:spPr>
          <a:xfrm>
            <a:off x="2169795" y="3649690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75"/>
          <p:cNvSpPr/>
          <p:nvPr/>
        </p:nvSpPr>
        <p:spPr>
          <a:xfrm>
            <a:off x="2677419" y="3649689"/>
            <a:ext cx="56100" cy="32400"/>
          </a:xfrm>
          <a:prstGeom prst="rect">
            <a:avLst/>
          </a:prstGeom>
          <a:solidFill>
            <a:srgbClr val="DE65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75"/>
          <p:cNvSpPr/>
          <p:nvPr/>
        </p:nvSpPr>
        <p:spPr>
          <a:xfrm>
            <a:off x="2169795" y="3692776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75"/>
          <p:cNvSpPr/>
          <p:nvPr/>
        </p:nvSpPr>
        <p:spPr>
          <a:xfrm>
            <a:off x="2338613" y="3649689"/>
            <a:ext cx="56100" cy="4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75"/>
          <p:cNvSpPr/>
          <p:nvPr/>
        </p:nvSpPr>
        <p:spPr>
          <a:xfrm>
            <a:off x="2338613" y="3692775"/>
            <a:ext cx="56100" cy="43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75"/>
          <p:cNvSpPr/>
          <p:nvPr/>
        </p:nvSpPr>
        <p:spPr>
          <a:xfrm>
            <a:off x="2677419" y="3682004"/>
            <a:ext cx="56100" cy="3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75"/>
          <p:cNvSpPr/>
          <p:nvPr/>
        </p:nvSpPr>
        <p:spPr>
          <a:xfrm>
            <a:off x="1830599" y="3648434"/>
            <a:ext cx="903000" cy="8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75"/>
          <p:cNvSpPr/>
          <p:nvPr/>
        </p:nvSpPr>
        <p:spPr>
          <a:xfrm>
            <a:off x="183096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75"/>
          <p:cNvSpPr/>
          <p:nvPr/>
        </p:nvSpPr>
        <p:spPr>
          <a:xfrm>
            <a:off x="188735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75"/>
          <p:cNvSpPr/>
          <p:nvPr/>
        </p:nvSpPr>
        <p:spPr>
          <a:xfrm>
            <a:off x="200014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75"/>
          <p:cNvSpPr/>
          <p:nvPr/>
        </p:nvSpPr>
        <p:spPr>
          <a:xfrm>
            <a:off x="2056534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75"/>
          <p:cNvSpPr/>
          <p:nvPr/>
        </p:nvSpPr>
        <p:spPr>
          <a:xfrm>
            <a:off x="2112926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75"/>
          <p:cNvSpPr/>
          <p:nvPr/>
        </p:nvSpPr>
        <p:spPr>
          <a:xfrm>
            <a:off x="2225710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75"/>
          <p:cNvSpPr/>
          <p:nvPr/>
        </p:nvSpPr>
        <p:spPr>
          <a:xfrm>
            <a:off x="183096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75"/>
          <p:cNvSpPr/>
          <p:nvPr/>
        </p:nvSpPr>
        <p:spPr>
          <a:xfrm>
            <a:off x="188735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75"/>
          <p:cNvSpPr/>
          <p:nvPr/>
        </p:nvSpPr>
        <p:spPr>
          <a:xfrm>
            <a:off x="200014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75"/>
          <p:cNvSpPr/>
          <p:nvPr/>
        </p:nvSpPr>
        <p:spPr>
          <a:xfrm>
            <a:off x="2056534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75"/>
          <p:cNvSpPr/>
          <p:nvPr/>
        </p:nvSpPr>
        <p:spPr>
          <a:xfrm>
            <a:off x="2112926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75"/>
          <p:cNvSpPr/>
          <p:nvPr/>
        </p:nvSpPr>
        <p:spPr>
          <a:xfrm>
            <a:off x="2225710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75"/>
          <p:cNvSpPr/>
          <p:nvPr/>
        </p:nvSpPr>
        <p:spPr>
          <a:xfrm>
            <a:off x="2282102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75"/>
          <p:cNvSpPr/>
          <p:nvPr/>
        </p:nvSpPr>
        <p:spPr>
          <a:xfrm>
            <a:off x="2394885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75"/>
          <p:cNvSpPr/>
          <p:nvPr/>
        </p:nvSpPr>
        <p:spPr>
          <a:xfrm>
            <a:off x="2451277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75"/>
          <p:cNvSpPr/>
          <p:nvPr/>
        </p:nvSpPr>
        <p:spPr>
          <a:xfrm>
            <a:off x="2507669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75"/>
          <p:cNvSpPr/>
          <p:nvPr/>
        </p:nvSpPr>
        <p:spPr>
          <a:xfrm>
            <a:off x="2564061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75"/>
          <p:cNvSpPr/>
          <p:nvPr/>
        </p:nvSpPr>
        <p:spPr>
          <a:xfrm>
            <a:off x="2620453" y="2467850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75"/>
          <p:cNvSpPr/>
          <p:nvPr/>
        </p:nvSpPr>
        <p:spPr>
          <a:xfrm>
            <a:off x="2282102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75"/>
          <p:cNvSpPr/>
          <p:nvPr/>
        </p:nvSpPr>
        <p:spPr>
          <a:xfrm>
            <a:off x="2394885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75"/>
          <p:cNvSpPr/>
          <p:nvPr/>
        </p:nvSpPr>
        <p:spPr>
          <a:xfrm>
            <a:off x="2451277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75"/>
          <p:cNvSpPr/>
          <p:nvPr/>
        </p:nvSpPr>
        <p:spPr>
          <a:xfrm>
            <a:off x="2507669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75"/>
          <p:cNvSpPr/>
          <p:nvPr/>
        </p:nvSpPr>
        <p:spPr>
          <a:xfrm>
            <a:off x="2564061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75"/>
          <p:cNvSpPr/>
          <p:nvPr/>
        </p:nvSpPr>
        <p:spPr>
          <a:xfrm>
            <a:off x="2620453" y="2567931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75"/>
          <p:cNvSpPr/>
          <p:nvPr/>
        </p:nvSpPr>
        <p:spPr>
          <a:xfrm>
            <a:off x="183096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75"/>
          <p:cNvSpPr/>
          <p:nvPr/>
        </p:nvSpPr>
        <p:spPr>
          <a:xfrm>
            <a:off x="188735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75"/>
          <p:cNvSpPr/>
          <p:nvPr/>
        </p:nvSpPr>
        <p:spPr>
          <a:xfrm>
            <a:off x="200014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75"/>
          <p:cNvSpPr/>
          <p:nvPr/>
        </p:nvSpPr>
        <p:spPr>
          <a:xfrm>
            <a:off x="2056534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75"/>
          <p:cNvSpPr/>
          <p:nvPr/>
        </p:nvSpPr>
        <p:spPr>
          <a:xfrm>
            <a:off x="2112926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75"/>
          <p:cNvSpPr/>
          <p:nvPr/>
        </p:nvSpPr>
        <p:spPr>
          <a:xfrm>
            <a:off x="2225710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75"/>
          <p:cNvSpPr/>
          <p:nvPr/>
        </p:nvSpPr>
        <p:spPr>
          <a:xfrm>
            <a:off x="2282102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75"/>
          <p:cNvSpPr/>
          <p:nvPr/>
        </p:nvSpPr>
        <p:spPr>
          <a:xfrm>
            <a:off x="2394885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75"/>
          <p:cNvSpPr/>
          <p:nvPr/>
        </p:nvSpPr>
        <p:spPr>
          <a:xfrm>
            <a:off x="2451277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75"/>
          <p:cNvSpPr/>
          <p:nvPr/>
        </p:nvSpPr>
        <p:spPr>
          <a:xfrm>
            <a:off x="2507669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75"/>
          <p:cNvSpPr/>
          <p:nvPr/>
        </p:nvSpPr>
        <p:spPr>
          <a:xfrm>
            <a:off x="2564061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75"/>
          <p:cNvSpPr/>
          <p:nvPr/>
        </p:nvSpPr>
        <p:spPr>
          <a:xfrm>
            <a:off x="2620453" y="2668013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75"/>
          <p:cNvSpPr/>
          <p:nvPr/>
        </p:nvSpPr>
        <p:spPr>
          <a:xfrm>
            <a:off x="183096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75"/>
          <p:cNvSpPr/>
          <p:nvPr/>
        </p:nvSpPr>
        <p:spPr>
          <a:xfrm>
            <a:off x="188735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75"/>
          <p:cNvSpPr/>
          <p:nvPr/>
        </p:nvSpPr>
        <p:spPr>
          <a:xfrm>
            <a:off x="200014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75"/>
          <p:cNvSpPr/>
          <p:nvPr/>
        </p:nvSpPr>
        <p:spPr>
          <a:xfrm>
            <a:off x="2056534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75"/>
          <p:cNvSpPr/>
          <p:nvPr/>
        </p:nvSpPr>
        <p:spPr>
          <a:xfrm>
            <a:off x="2112926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75"/>
          <p:cNvSpPr/>
          <p:nvPr/>
        </p:nvSpPr>
        <p:spPr>
          <a:xfrm>
            <a:off x="2225710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75"/>
          <p:cNvSpPr/>
          <p:nvPr/>
        </p:nvSpPr>
        <p:spPr>
          <a:xfrm>
            <a:off x="2282102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75"/>
          <p:cNvSpPr/>
          <p:nvPr/>
        </p:nvSpPr>
        <p:spPr>
          <a:xfrm>
            <a:off x="2394885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75"/>
          <p:cNvSpPr/>
          <p:nvPr/>
        </p:nvSpPr>
        <p:spPr>
          <a:xfrm>
            <a:off x="2451277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75"/>
          <p:cNvSpPr/>
          <p:nvPr/>
        </p:nvSpPr>
        <p:spPr>
          <a:xfrm>
            <a:off x="2507669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75"/>
          <p:cNvSpPr/>
          <p:nvPr/>
        </p:nvSpPr>
        <p:spPr>
          <a:xfrm>
            <a:off x="2564061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75"/>
          <p:cNvSpPr/>
          <p:nvPr/>
        </p:nvSpPr>
        <p:spPr>
          <a:xfrm>
            <a:off x="2620453" y="2768094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75"/>
          <p:cNvSpPr/>
          <p:nvPr/>
        </p:nvSpPr>
        <p:spPr>
          <a:xfrm>
            <a:off x="183096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75"/>
          <p:cNvSpPr/>
          <p:nvPr/>
        </p:nvSpPr>
        <p:spPr>
          <a:xfrm>
            <a:off x="188735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75"/>
          <p:cNvSpPr/>
          <p:nvPr/>
        </p:nvSpPr>
        <p:spPr>
          <a:xfrm>
            <a:off x="200014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75"/>
          <p:cNvSpPr/>
          <p:nvPr/>
        </p:nvSpPr>
        <p:spPr>
          <a:xfrm>
            <a:off x="2056534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75"/>
          <p:cNvSpPr/>
          <p:nvPr/>
        </p:nvSpPr>
        <p:spPr>
          <a:xfrm>
            <a:off x="2112926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75"/>
          <p:cNvSpPr/>
          <p:nvPr/>
        </p:nvSpPr>
        <p:spPr>
          <a:xfrm>
            <a:off x="2225710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75"/>
          <p:cNvSpPr/>
          <p:nvPr/>
        </p:nvSpPr>
        <p:spPr>
          <a:xfrm>
            <a:off x="2282102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75"/>
          <p:cNvSpPr/>
          <p:nvPr/>
        </p:nvSpPr>
        <p:spPr>
          <a:xfrm>
            <a:off x="2394885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75"/>
          <p:cNvSpPr/>
          <p:nvPr/>
        </p:nvSpPr>
        <p:spPr>
          <a:xfrm>
            <a:off x="2451277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75"/>
          <p:cNvSpPr/>
          <p:nvPr/>
        </p:nvSpPr>
        <p:spPr>
          <a:xfrm>
            <a:off x="2507669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75"/>
          <p:cNvSpPr/>
          <p:nvPr/>
        </p:nvSpPr>
        <p:spPr>
          <a:xfrm>
            <a:off x="2564061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75"/>
          <p:cNvSpPr/>
          <p:nvPr/>
        </p:nvSpPr>
        <p:spPr>
          <a:xfrm>
            <a:off x="2620453" y="2868175"/>
            <a:ext cx="56400" cy="56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75"/>
          <p:cNvSpPr/>
          <p:nvPr/>
        </p:nvSpPr>
        <p:spPr>
          <a:xfrm>
            <a:off x="1943937" y="2467850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75"/>
          <p:cNvSpPr/>
          <p:nvPr/>
        </p:nvSpPr>
        <p:spPr>
          <a:xfrm>
            <a:off x="2169318" y="2467850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75"/>
          <p:cNvSpPr/>
          <p:nvPr/>
        </p:nvSpPr>
        <p:spPr>
          <a:xfrm>
            <a:off x="1943750" y="2567931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75"/>
          <p:cNvSpPr/>
          <p:nvPr/>
        </p:nvSpPr>
        <p:spPr>
          <a:xfrm>
            <a:off x="2169318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75"/>
          <p:cNvSpPr/>
          <p:nvPr/>
        </p:nvSpPr>
        <p:spPr>
          <a:xfrm>
            <a:off x="2338493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75"/>
          <p:cNvSpPr/>
          <p:nvPr/>
        </p:nvSpPr>
        <p:spPr>
          <a:xfrm>
            <a:off x="2338493" y="2567931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75"/>
          <p:cNvSpPr/>
          <p:nvPr/>
        </p:nvSpPr>
        <p:spPr>
          <a:xfrm>
            <a:off x="1943750" y="2668013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75"/>
          <p:cNvSpPr/>
          <p:nvPr/>
        </p:nvSpPr>
        <p:spPr>
          <a:xfrm>
            <a:off x="2169318" y="2668013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75"/>
          <p:cNvSpPr/>
          <p:nvPr/>
        </p:nvSpPr>
        <p:spPr>
          <a:xfrm>
            <a:off x="2338493" y="2668013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75"/>
          <p:cNvSpPr/>
          <p:nvPr/>
        </p:nvSpPr>
        <p:spPr>
          <a:xfrm>
            <a:off x="1943750" y="2768094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75"/>
          <p:cNvSpPr/>
          <p:nvPr/>
        </p:nvSpPr>
        <p:spPr>
          <a:xfrm>
            <a:off x="2169318" y="2768094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75"/>
          <p:cNvSpPr/>
          <p:nvPr/>
        </p:nvSpPr>
        <p:spPr>
          <a:xfrm>
            <a:off x="2338493" y="2768094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75"/>
          <p:cNvSpPr/>
          <p:nvPr/>
        </p:nvSpPr>
        <p:spPr>
          <a:xfrm>
            <a:off x="1943750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75"/>
          <p:cNvSpPr/>
          <p:nvPr/>
        </p:nvSpPr>
        <p:spPr>
          <a:xfrm>
            <a:off x="2169318" y="2868175"/>
            <a:ext cx="56400" cy="56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75"/>
          <p:cNvSpPr/>
          <p:nvPr/>
        </p:nvSpPr>
        <p:spPr>
          <a:xfrm>
            <a:off x="2338493" y="2868175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75"/>
          <p:cNvSpPr/>
          <p:nvPr/>
        </p:nvSpPr>
        <p:spPr>
          <a:xfrm>
            <a:off x="2676845" y="2467850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75"/>
          <p:cNvSpPr/>
          <p:nvPr/>
        </p:nvSpPr>
        <p:spPr>
          <a:xfrm>
            <a:off x="2676845" y="2567931"/>
            <a:ext cx="56400" cy="56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75"/>
          <p:cNvSpPr/>
          <p:nvPr/>
        </p:nvSpPr>
        <p:spPr>
          <a:xfrm>
            <a:off x="2676845" y="2668013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75"/>
          <p:cNvSpPr/>
          <p:nvPr/>
        </p:nvSpPr>
        <p:spPr>
          <a:xfrm>
            <a:off x="2676845" y="2768094"/>
            <a:ext cx="56400" cy="56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75"/>
          <p:cNvSpPr/>
          <p:nvPr/>
        </p:nvSpPr>
        <p:spPr>
          <a:xfrm>
            <a:off x="2676845" y="2868175"/>
            <a:ext cx="56400" cy="564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9" name="Google Shape;1289;p75"/>
          <p:cNvGrpSpPr/>
          <p:nvPr/>
        </p:nvGrpSpPr>
        <p:grpSpPr>
          <a:xfrm>
            <a:off x="6716870" y="2606037"/>
            <a:ext cx="810020" cy="580673"/>
            <a:chOff x="2172642" y="5158900"/>
            <a:chExt cx="496305" cy="355761"/>
          </a:xfrm>
        </p:grpSpPr>
        <p:sp>
          <p:nvSpPr>
            <p:cNvPr id="1290" name="Google Shape;1290;p75"/>
            <p:cNvSpPr/>
            <p:nvPr/>
          </p:nvSpPr>
          <p:spPr>
            <a:xfrm>
              <a:off x="2370396" y="528818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5"/>
            <p:cNvSpPr/>
            <p:nvPr/>
          </p:nvSpPr>
          <p:spPr>
            <a:xfrm>
              <a:off x="2370396" y="541746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5"/>
            <p:cNvSpPr/>
            <p:nvPr/>
          </p:nvSpPr>
          <p:spPr>
            <a:xfrm>
              <a:off x="2172642" y="5288187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5"/>
            <p:cNvSpPr/>
            <p:nvPr/>
          </p:nvSpPr>
          <p:spPr>
            <a:xfrm>
              <a:off x="2568147" y="5288181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4" name="Google Shape;1294;p75"/>
            <p:cNvCxnSpPr>
              <a:stCxn id="1292" idx="7"/>
              <a:endCxn id="1292" idx="7"/>
            </p:cNvCxnSpPr>
            <p:nvPr/>
          </p:nvCxnSpPr>
          <p:spPr>
            <a:xfrm>
              <a:off x="2258680" y="5302422"/>
              <a:ext cx="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5" name="Google Shape;1295;p75"/>
            <p:cNvCxnSpPr>
              <a:stCxn id="1296" idx="2"/>
              <a:endCxn id="1292" idx="7"/>
            </p:cNvCxnSpPr>
            <p:nvPr/>
          </p:nvCxnSpPr>
          <p:spPr>
            <a:xfrm flipH="1">
              <a:off x="2258796" y="5207500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p75"/>
            <p:cNvCxnSpPr>
              <a:stCxn id="1292" idx="6"/>
              <a:endCxn id="1290" idx="2"/>
            </p:cNvCxnSpPr>
            <p:nvPr/>
          </p:nvCxnSpPr>
          <p:spPr>
            <a:xfrm>
              <a:off x="2273442" y="5336787"/>
              <a:ext cx="96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8" name="Google Shape;1298;p75"/>
            <p:cNvCxnSpPr>
              <a:stCxn id="1292" idx="5"/>
              <a:endCxn id="1291" idx="2"/>
            </p:cNvCxnSpPr>
            <p:nvPr/>
          </p:nvCxnSpPr>
          <p:spPr>
            <a:xfrm>
              <a:off x="2258680" y="5371153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9" name="Google Shape;1299;p75"/>
            <p:cNvCxnSpPr>
              <a:stCxn id="1296" idx="6"/>
              <a:endCxn id="1293" idx="1"/>
            </p:cNvCxnSpPr>
            <p:nvPr/>
          </p:nvCxnSpPr>
          <p:spPr>
            <a:xfrm>
              <a:off x="2471196" y="5207500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0" name="Google Shape;1300;p75"/>
            <p:cNvCxnSpPr>
              <a:stCxn id="1290" idx="6"/>
              <a:endCxn id="1293" idx="2"/>
            </p:cNvCxnSpPr>
            <p:nvPr/>
          </p:nvCxnSpPr>
          <p:spPr>
            <a:xfrm>
              <a:off x="2471196" y="5336780"/>
              <a:ext cx="969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1" name="Google Shape;1301;p75"/>
            <p:cNvCxnSpPr>
              <a:stCxn id="1291" idx="6"/>
              <a:endCxn id="1293" idx="3"/>
            </p:cNvCxnSpPr>
            <p:nvPr/>
          </p:nvCxnSpPr>
          <p:spPr>
            <a:xfrm flipH="1" rot="10800000">
              <a:off x="2471196" y="5371261"/>
              <a:ext cx="111600" cy="94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6" name="Google Shape;1296;p75"/>
            <p:cNvSpPr/>
            <p:nvPr/>
          </p:nvSpPr>
          <p:spPr>
            <a:xfrm>
              <a:off x="2370396" y="5158900"/>
              <a:ext cx="100800" cy="97200"/>
            </a:xfrm>
            <a:prstGeom prst="ellipse">
              <a:avLst/>
            </a:prstGeom>
            <a:solidFill>
              <a:srgbClr val="EFEFE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2" name="Google Shape;1302;p75"/>
          <p:cNvCxnSpPr>
            <a:stCxn id="1139" idx="3"/>
            <a:endCxn id="1292" idx="2"/>
          </p:cNvCxnSpPr>
          <p:nvPr/>
        </p:nvCxnSpPr>
        <p:spPr>
          <a:xfrm>
            <a:off x="6336575" y="2890725"/>
            <a:ext cx="380400" cy="5700"/>
          </a:xfrm>
          <a:prstGeom prst="curvedConnector3">
            <a:avLst>
              <a:gd fmla="val 49986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3" name="Google Shape;1303;p75"/>
          <p:cNvSpPr txBox="1"/>
          <p:nvPr/>
        </p:nvSpPr>
        <p:spPr>
          <a:xfrm>
            <a:off x="8052625" y="2684775"/>
            <a:ext cx="591000" cy="411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XYZ</a:t>
            </a:r>
            <a:endParaRPr/>
          </a:p>
        </p:txBody>
      </p:sp>
      <p:cxnSp>
        <p:nvCxnSpPr>
          <p:cNvPr id="1304" name="Google Shape;1304;p75"/>
          <p:cNvCxnSpPr>
            <a:stCxn id="1293" idx="6"/>
            <a:endCxn id="1303" idx="1"/>
          </p:cNvCxnSpPr>
          <p:nvPr/>
        </p:nvCxnSpPr>
        <p:spPr>
          <a:xfrm flipH="1" rot="10800000">
            <a:off x="7526890" y="2890674"/>
            <a:ext cx="525600" cy="57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5" name="Google Shape;13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250" y="5152850"/>
            <a:ext cx="662100" cy="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00" y="5174713"/>
            <a:ext cx="436500" cy="6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75"/>
          <p:cNvSpPr txBox="1"/>
          <p:nvPr/>
        </p:nvSpPr>
        <p:spPr>
          <a:xfrm>
            <a:off x="475975" y="5896075"/>
            <a:ext cx="838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* Past researchers used raw Templates as input and/or did End2End</a:t>
            </a:r>
            <a:b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</a:b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Analysis of distance‐based protein structure prediction by deep learning in CASP13 - Jinbo Xu et al.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End-to-End Differentiable Learning of Protein Structure - Mohammed AlQuraishi</a:t>
            </a:r>
            <a:b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</a:b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Learning Protein Structure with a Differentiable Simulator - John Ingraham et al.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cxnSp>
        <p:nvCxnSpPr>
          <p:cNvPr id="1308" name="Google Shape;1308;p75"/>
          <p:cNvCxnSpPr>
            <a:stCxn id="1141" idx="0"/>
            <a:endCxn id="1147" idx="2"/>
          </p:cNvCxnSpPr>
          <p:nvPr/>
        </p:nvCxnSpPr>
        <p:spPr>
          <a:xfrm rot="-5400000">
            <a:off x="2866400" y="3628575"/>
            <a:ext cx="1544400" cy="518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9" name="Google Shape;1309;p75"/>
          <p:cNvSpPr txBox="1"/>
          <p:nvPr/>
        </p:nvSpPr>
        <p:spPr>
          <a:xfrm>
            <a:off x="6389438" y="1854425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Module</a:t>
            </a:r>
            <a:endParaRPr/>
          </a:p>
        </p:txBody>
      </p:sp>
      <p:sp>
        <p:nvSpPr>
          <p:cNvPr id="1310" name="Google Shape;1310;p75"/>
          <p:cNvSpPr txBox="1"/>
          <p:nvPr/>
        </p:nvSpPr>
        <p:spPr>
          <a:xfrm>
            <a:off x="3802463" y="1611775"/>
            <a:ext cx="14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